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9"/>
  </p:handoutMasterIdLst>
  <p:sldIdLst>
    <p:sldId id="256" r:id="rId2"/>
    <p:sldId id="317" r:id="rId3"/>
    <p:sldId id="318" r:id="rId4"/>
    <p:sldId id="316" r:id="rId5"/>
    <p:sldId id="321" r:id="rId6"/>
    <p:sldId id="320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280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3E3E"/>
    <a:srgbClr val="51CCED"/>
    <a:srgbClr val="8BDDF3"/>
    <a:srgbClr val="9B6A53"/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38CB-C988-421A-8155-469D93ED2EE1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63A7A-DF40-4EC6-8D8A-1B8FFFAA8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23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51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637975" y="-72008"/>
            <a:ext cx="3968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直線接點 22"/>
          <p:cNvCxnSpPr/>
          <p:nvPr userDrawn="1"/>
        </p:nvCxnSpPr>
        <p:spPr>
          <a:xfrm flipH="1">
            <a:off x="1187624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 userDrawn="1"/>
        </p:nvCxnSpPr>
        <p:spPr>
          <a:xfrm>
            <a:off x="1979712" y="1916832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 userDrawn="1"/>
        </p:nvCxnSpPr>
        <p:spPr>
          <a:xfrm>
            <a:off x="2411760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 r="37434"/>
          <a:stretch>
            <a:fillRect/>
          </a:stretch>
        </p:blipFill>
        <p:spPr bwMode="auto">
          <a:xfrm flipH="1">
            <a:off x="0" y="4797152"/>
            <a:ext cx="992427" cy="111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直線接點 37"/>
          <p:cNvCxnSpPr/>
          <p:nvPr userDrawn="1"/>
        </p:nvCxnSpPr>
        <p:spPr>
          <a:xfrm flipH="1">
            <a:off x="2915816" y="3429000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 userDrawn="1"/>
        </p:nvGrpSpPr>
        <p:grpSpPr>
          <a:xfrm>
            <a:off x="539552" y="2636912"/>
            <a:ext cx="2880320" cy="4221088"/>
            <a:chOff x="1043608" y="2399658"/>
            <a:chExt cx="2808312" cy="4458342"/>
          </a:xfrm>
        </p:grpSpPr>
        <p:cxnSp>
          <p:nvCxnSpPr>
            <p:cNvPr id="10" name="直線接點 9"/>
            <p:cNvCxnSpPr/>
            <p:nvPr userDrawn="1"/>
          </p:nvCxnSpPr>
          <p:spPr>
            <a:xfrm>
              <a:off x="1835696" y="3789040"/>
              <a:ext cx="0" cy="3068960"/>
            </a:xfrm>
            <a:prstGeom prst="line">
              <a:avLst/>
            </a:prstGeom>
            <a:ln w="76200">
              <a:solidFill>
                <a:srgbClr val="0277BD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1" descr="https://www.dcard.tw/img/favicon_144.png"/>
            <p:cNvPicPr>
              <a:picLocks noChangeAspect="1" noChangeArrowheads="1"/>
            </p:cNvPicPr>
            <p:nvPr userDrawn="1"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521892" y="5635475"/>
              <a:ext cx="673844" cy="673845"/>
            </a:xfrm>
            <a:prstGeom prst="rect">
              <a:avLst/>
            </a:prstGeom>
            <a:noFill/>
          </p:spPr>
        </p:pic>
        <p:cxnSp>
          <p:nvCxnSpPr>
            <p:cNvPr id="12" name="直線接點 11"/>
            <p:cNvCxnSpPr/>
            <p:nvPr userDrawn="1"/>
          </p:nvCxnSpPr>
          <p:spPr>
            <a:xfrm>
              <a:off x="2267744" y="3789040"/>
              <a:ext cx="0" cy="3068960"/>
            </a:xfrm>
            <a:prstGeom prst="line">
              <a:avLst/>
            </a:prstGeom>
            <a:ln w="76200">
              <a:solidFill>
                <a:srgbClr val="EE3E3E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7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1907704" y="5013176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直線接點 13"/>
            <p:cNvCxnSpPr/>
            <p:nvPr userDrawn="1"/>
          </p:nvCxnSpPr>
          <p:spPr>
            <a:xfrm>
              <a:off x="2699792" y="3789040"/>
              <a:ext cx="0" cy="3068960"/>
            </a:xfrm>
            <a:prstGeom prst="line">
              <a:avLst/>
            </a:prstGeom>
            <a:ln w="76200">
              <a:solidFill>
                <a:srgbClr val="9B6A5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9" descr="https://encrypted-tbn1.gstatic.com/images?q=tbn:ANd9GcQlo_ETfkAG-FeFLg5CpaJFR4gSZ1A94C2XAzkGPBHPr6kUszo9"/>
            <p:cNvPicPr>
              <a:picLocks noChangeAspect="1" noChangeArrowheads="1"/>
            </p:cNvPicPr>
            <p:nvPr userDrawn="1"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2207613" y="4416912"/>
              <a:ext cx="1030265" cy="772052"/>
            </a:xfrm>
            <a:prstGeom prst="rect">
              <a:avLst/>
            </a:prstGeom>
            <a:noFill/>
          </p:spPr>
        </p:pic>
        <p:cxnSp>
          <p:nvCxnSpPr>
            <p:cNvPr id="16" name="直線接點 15"/>
            <p:cNvCxnSpPr/>
            <p:nvPr userDrawn="1"/>
          </p:nvCxnSpPr>
          <p:spPr>
            <a:xfrm>
              <a:off x="3131840" y="3789040"/>
              <a:ext cx="0" cy="306896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7"/>
            <p:cNvGrpSpPr/>
            <p:nvPr userDrawn="1"/>
          </p:nvGrpSpPr>
          <p:grpSpPr>
            <a:xfrm>
              <a:off x="1043608" y="2399658"/>
              <a:ext cx="2808312" cy="1605406"/>
              <a:chOff x="708124" y="2183225"/>
              <a:chExt cx="5636613" cy="340601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lum bright="10000"/>
              </a:blip>
              <a:srcRect l="8454" t="30577" r="7008" b="18339"/>
              <a:stretch>
                <a:fillRect/>
              </a:stretch>
            </p:blipFill>
            <p:spPr bwMode="auto">
              <a:xfrm>
                <a:off x="708124" y="2183225"/>
                <a:ext cx="5636613" cy="3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9" descr="C:\Users\EW\Desktop\noun_166991_cc.png"/>
              <p:cNvPicPr>
                <a:picLocks noChangeAspect="1" noChangeArrowheads="1"/>
              </p:cNvPicPr>
              <p:nvPr userDrawn="1"/>
            </p:nvPicPr>
            <p:blipFill>
              <a:blip r:embed="rId8" cstate="print">
                <a:lum bright="10000"/>
              </a:blip>
              <a:srcRect b="15487"/>
              <a:stretch>
                <a:fillRect/>
              </a:stretch>
            </p:blipFill>
            <p:spPr bwMode="auto">
              <a:xfrm>
                <a:off x="2195736" y="2780928"/>
                <a:ext cx="2592288" cy="219080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</p:spPr>
          </p:pic>
        </p:grpSp>
        <p:sp>
          <p:nvSpPr>
            <p:cNvPr id="17" name="文字方塊 16"/>
            <p:cNvSpPr txBox="1"/>
            <p:nvPr userDrawn="1"/>
          </p:nvSpPr>
          <p:spPr>
            <a:xfrm>
              <a:off x="2725564" y="3933056"/>
              <a:ext cx="9823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smtClean="0">
                  <a:latin typeface="AR CENA" pitchFamily="2" charset="0"/>
                </a:rPr>
                <a:t>PTT</a:t>
              </a:r>
              <a:endParaRPr lang="zh-TW" altLang="en-US" sz="3200" b="1" dirty="0">
                <a:latin typeface="AR CENA" pitchFamily="2" charset="0"/>
              </a:endParaRPr>
            </a:p>
          </p:txBody>
        </p:sp>
      </p:grpSp>
      <p:pic>
        <p:nvPicPr>
          <p:cNvPr id="41" name="Picture 4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491880" y="3068960"/>
            <a:ext cx="1008112" cy="7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群組 47"/>
          <p:cNvGrpSpPr/>
          <p:nvPr userDrawn="1"/>
        </p:nvGrpSpPr>
        <p:grpSpPr>
          <a:xfrm flipH="1">
            <a:off x="8100392" y="6281936"/>
            <a:ext cx="792088" cy="576064"/>
            <a:chOff x="4387948" y="4941168"/>
            <a:chExt cx="1984252" cy="1440160"/>
          </a:xfrm>
        </p:grpSpPr>
        <p:pic>
          <p:nvPicPr>
            <p:cNvPr id="45" name="Picture 7"/>
            <p:cNvPicPr>
              <a:picLocks noChangeAspect="1" noChangeArrowheads="1"/>
            </p:cNvPicPr>
            <p:nvPr userDrawn="1"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11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3" name="Picture 4" descr="https://fbcdn-sphotos-b-a.akamaihd.net/hphotos-ak-xpf1/v/t34.0-12/12207927_1178415052172555_406852732_n.jpg?oh=456cb2cf7ce180928996a0732dcb41b5&amp;oe=5653C75B&amp;__gda__=1448407307_4c4f8dcd73cd9d467b5b007f752fef90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02" t="15426" r="39983" b="20299"/>
          <a:stretch>
            <a:fillRect/>
          </a:stretch>
        </p:blipFill>
        <p:spPr bwMode="auto">
          <a:xfrm>
            <a:off x="3779912" y="1052736"/>
            <a:ext cx="888071" cy="822288"/>
          </a:xfrm>
          <a:prstGeom prst="rect">
            <a:avLst/>
          </a:prstGeom>
          <a:noFill/>
        </p:spPr>
      </p:pic>
      <p:sp>
        <p:nvSpPr>
          <p:cNvPr id="55" name="圓角矩形 54"/>
          <p:cNvSpPr/>
          <p:nvPr userDrawn="1"/>
        </p:nvSpPr>
        <p:spPr>
          <a:xfrm>
            <a:off x="3491880" y="548680"/>
            <a:ext cx="5652120" cy="1872208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圓角矩形 57"/>
          <p:cNvSpPr/>
          <p:nvPr userDrawn="1"/>
        </p:nvSpPr>
        <p:spPr>
          <a:xfrm>
            <a:off x="3347864" y="3140968"/>
            <a:ext cx="5796136" cy="3168352"/>
          </a:xfrm>
          <a:prstGeom prst="roundRect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 userDrawn="1"/>
        </p:nvGrpSpPr>
        <p:grpSpPr>
          <a:xfrm>
            <a:off x="3059832" y="5229200"/>
            <a:ext cx="1944216" cy="1440160"/>
            <a:chOff x="4387948" y="4941168"/>
            <a:chExt cx="1984252" cy="1440160"/>
          </a:xfrm>
        </p:grpSpPr>
        <p:pic>
          <p:nvPicPr>
            <p:cNvPr id="50" name="Picture 7"/>
            <p:cNvPicPr>
              <a:picLocks noChangeAspect="1" noChangeArrowheads="1"/>
            </p:cNvPicPr>
            <p:nvPr userDrawn="1"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  <p:pic>
          <p:nvPicPr>
            <p:cNvPr id="51" name="Picture 8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23528" y="0"/>
            <a:ext cx="3384376" cy="250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標題 1"/>
          <p:cNvSpPr>
            <a:spLocks noGrp="1"/>
          </p:cNvSpPr>
          <p:nvPr>
            <p:ph type="title" hasCustomPrompt="1"/>
          </p:nvPr>
        </p:nvSpPr>
        <p:spPr>
          <a:xfrm>
            <a:off x="4860032" y="2924944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單元名稱</a:t>
            </a:r>
            <a:endParaRPr lang="zh-TW" altLang="en-US" dirty="0"/>
          </a:p>
        </p:txBody>
      </p:sp>
      <p:sp>
        <p:nvSpPr>
          <p:cNvPr id="46" name="文字版面配置區 45"/>
          <p:cNvSpPr>
            <a:spLocks noGrp="1"/>
          </p:cNvSpPr>
          <p:nvPr>
            <p:ph type="body" sz="quarter" idx="10" hasCustomPrompt="1"/>
          </p:nvPr>
        </p:nvSpPr>
        <p:spPr>
          <a:xfrm>
            <a:off x="3648807" y="984023"/>
            <a:ext cx="5364088" cy="936625"/>
          </a:xfrm>
        </p:spPr>
        <p:txBody>
          <a:bodyPr>
            <a:noAutofit/>
          </a:bodyPr>
          <a:lstStyle>
            <a:lvl1pPr algn="ctr">
              <a:buNone/>
              <a:defRPr sz="5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r>
              <a:rPr lang="zh-TW" altLang="en-US" dirty="0" smtClean="0"/>
              <a:t>課程標題</a:t>
            </a:r>
            <a:endParaRPr lang="zh-TW" altLang="en-US" dirty="0"/>
          </a:p>
        </p:txBody>
      </p:sp>
      <p:sp>
        <p:nvSpPr>
          <p:cNvPr id="44" name="文字版面配置區 43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32" y="4149080"/>
            <a:ext cx="3384376" cy="792163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授課老師</a:t>
            </a:r>
            <a:endParaRPr lang="zh-TW" altLang="en-US" dirty="0"/>
          </a:p>
        </p:txBody>
      </p:sp>
      <p:sp>
        <p:nvSpPr>
          <p:cNvPr id="52" name="文字版面配置區 51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2" y="5373216"/>
            <a:ext cx="3456384" cy="720749"/>
          </a:xfrm>
        </p:spPr>
        <p:txBody>
          <a:bodyPr>
            <a:normAutofit/>
          </a:bodyPr>
          <a:lstStyle>
            <a:lvl1pPr algn="ctr"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助教名稱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上彎箭號 45"/>
          <p:cNvSpPr/>
          <p:nvPr userDrawn="1"/>
        </p:nvSpPr>
        <p:spPr>
          <a:xfrm flipH="1">
            <a:off x="-1116632" y="1268760"/>
            <a:ext cx="10729192" cy="558924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上彎箭號 46"/>
          <p:cNvSpPr/>
          <p:nvPr userDrawn="1"/>
        </p:nvSpPr>
        <p:spPr>
          <a:xfrm flipH="1">
            <a:off x="-612576" y="2060848"/>
            <a:ext cx="10260632" cy="450912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上彎箭號 47"/>
          <p:cNvSpPr/>
          <p:nvPr userDrawn="1"/>
        </p:nvSpPr>
        <p:spPr>
          <a:xfrm flipH="1">
            <a:off x="-252536" y="2924944"/>
            <a:ext cx="9937104" cy="342900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4353347"/>
          </a:xfr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35" name="Picture 3" descr="C:\Users\solopig123\Downloads\noun_108507_cc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41" b="34880"/>
          <a:stretch>
            <a:fillRect/>
          </a:stretch>
        </p:blipFill>
        <p:spPr bwMode="auto">
          <a:xfrm>
            <a:off x="7596336" y="5661248"/>
            <a:ext cx="1390464" cy="690773"/>
          </a:xfrm>
          <a:prstGeom prst="rect">
            <a:avLst/>
          </a:prstGeom>
          <a:noFill/>
        </p:spPr>
      </p:pic>
      <p:grpSp>
        <p:nvGrpSpPr>
          <p:cNvPr id="36" name="群組 35"/>
          <p:cNvGrpSpPr/>
          <p:nvPr userDrawn="1"/>
        </p:nvGrpSpPr>
        <p:grpSpPr>
          <a:xfrm>
            <a:off x="0" y="0"/>
            <a:ext cx="9144000" cy="1196752"/>
            <a:chOff x="0" y="0"/>
            <a:chExt cx="9144000" cy="836712"/>
          </a:xfrm>
          <a:solidFill>
            <a:srgbClr val="51CCED"/>
          </a:solidFill>
        </p:grpSpPr>
        <p:sp>
          <p:nvSpPr>
            <p:cNvPr id="37" name="矩形 36"/>
            <p:cNvSpPr/>
            <p:nvPr userDrawn="1"/>
          </p:nvSpPr>
          <p:spPr>
            <a:xfrm>
              <a:off x="0" y="0"/>
              <a:ext cx="3203848" cy="836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直角三角形 37"/>
            <p:cNvSpPr/>
            <p:nvPr userDrawn="1"/>
          </p:nvSpPr>
          <p:spPr>
            <a:xfrm flipV="1">
              <a:off x="3203848" y="0"/>
              <a:ext cx="1152128" cy="8367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/>
            <p:cNvSpPr/>
            <p:nvPr userDrawn="1"/>
          </p:nvSpPr>
          <p:spPr>
            <a:xfrm>
              <a:off x="4067944" y="0"/>
              <a:ext cx="5076056" cy="1886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0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41" name="Picture 2" descr="C:\Users\solopig123\Downloads\noun_192573_cc.png"/>
          <p:cNvPicPr>
            <a:picLocks noChangeAspect="1" noChangeArrowheads="1"/>
          </p:cNvPicPr>
          <p:nvPr userDrawn="1"/>
        </p:nvPicPr>
        <p:blipFill>
          <a:blip r:embed="rId3" cstate="print">
            <a:lum bright="20000"/>
          </a:blip>
          <a:srcRect b="13281"/>
          <a:stretch>
            <a:fillRect/>
          </a:stretch>
        </p:blipFill>
        <p:spPr bwMode="auto">
          <a:xfrm>
            <a:off x="7092280" y="4828979"/>
            <a:ext cx="2339752" cy="2029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933056"/>
            <a:ext cx="16916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9DF1-C8C8-4FD2-8CF2-DB6A0FE29A1E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2920-AAF2-43C9-86E1-A496D32E0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VFAvoUKtu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r3bWfxm-c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s://www.youtube.com/watch?v=ugr5uESUA_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hyperlink" Target="http://sunstein2015.iias.sinica.edu.tw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KnwKl-BjVY" TargetMode="External"/><Relationship Id="rId2" Type="http://schemas.openxmlformats.org/officeDocument/2006/relationships/hyperlink" Target="https://www.youtube.com/watch?v=hkAU5oGEF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0" y="2664259"/>
            <a:ext cx="4896544" cy="1844861"/>
          </a:xfrm>
        </p:spPr>
        <p:txBody>
          <a:bodyPr/>
          <a:lstStyle/>
          <a:p>
            <a:pPr>
              <a:defRPr/>
            </a:pPr>
            <a:r>
              <a:rPr lang="en-US" altLang="zh-TW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en-US" sz="6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民主與</a:t>
            </a:r>
            <a:r>
              <a:rPr lang="en-US" altLang="zh-TW" sz="6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溝通行動</a:t>
            </a:r>
            <a:r>
              <a:rPr lang="zh-TW" alt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/>
            </a:r>
            <a:br>
              <a:rPr lang="zh-TW" alt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</a:br>
            <a:endParaRPr lang="zh-TW" alt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4667610" y="692696"/>
            <a:ext cx="4440894" cy="1299960"/>
          </a:xfrm>
        </p:spPr>
        <p:txBody>
          <a:bodyPr/>
          <a:lstStyle/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臺北商業大學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學期選修通識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網路民主與公共論壇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3203848" y="4941168"/>
            <a:ext cx="5904656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翔  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識教育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中心助理教授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教學助理：傅馨瑩、陳羿蓁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2016.5.11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1619672" y="6417688"/>
            <a:ext cx="6552728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課程由</a:t>
            </a:r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教育部通識課程革新計畫所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</a:t>
            </a:r>
            <a:endParaRPr lang="en-US" altLang="zh-TW" sz="2100" dirty="0">
              <a:solidFill>
                <a:srgbClr val="EE3E3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7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632848" cy="5445224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溝通的層次：獨白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各說各話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→對話→辯論→論辯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提出論據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對話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(dialogue)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：雙向溝通真理需要不斷的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對話，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而非單向的獨白。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辯論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(debate)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：言說者陳述事實提出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論證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(argument)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無所謂真假，只能說是否有道理或有無說服力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詭辯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論辯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(discourse)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為溝通的核心：有共識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，決定接受或拒斥。論辯目標是真正合理的共識，可以區分假共識。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論辯倫理與公共對話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5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G:\國立臺北商業大學生活圈\(1)教學\104-2課程資料\104-2網路民主與公共論壇\1每周講義\10第十二週(0511)\論點層次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525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1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412776"/>
            <a:ext cx="7920880" cy="56886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溝通不僅需要描述事實，也需要經驗判斷。說出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真理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才有意義，社會共識才有可能→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共識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不是靜止或固定的，而是需要用反省和批判的態度不斷地修正與辯論。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溝通內涵的成熟度，代表社會進步的程度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。例如政治官場的溝通是不真誠的，它造成不理解與不信任，例如核能是綠能還是定時炸彈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？另，不同文化的包容理解，例如學院部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五專部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進修部的溝通？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論辯倫理與公共對話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632848" cy="53285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管理者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版主與站長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的職責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：維護網頁的公平正義與使用者權益，其基本規範可由版主自訂，使用者同意，而由所有使用者共同遵守。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版規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：針對特定性質而設，例如美食版就不宜張貼選舉文宣，因為性質不同，而言論廣場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恨版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就不宜任意刪除反對或激烈言論，以維護開版之原意與其功能最大化。</a:t>
            </a: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討論區</a:t>
            </a:r>
            <a:r>
              <a:rPr lang="en-US" altLang="zh-TW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論壇的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功能與實踐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56166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發言的原則：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解決問題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製造問題。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言說者三不：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宜斷章取義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只擷取一句話而不對照前後文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宜人身攻擊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如罵人家醜八怪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公然侮辱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毀謗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包括不實指控或侵害隱私與人格等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發言的層次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僅單純說出來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發洩與紓發情緒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buNone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溝通與論辯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理性辯證與陳述事實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buNone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互相理解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解決問題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傳遞訊息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提出方案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討論區</a:t>
            </a:r>
            <a:r>
              <a:rPr lang="en-US" altLang="zh-TW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論壇的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功能與實踐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488832" cy="518457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言說者三要：發言前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要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先知道事情來龍去脈。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要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論證後才斷言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例如不加論證直接下結論：男人是暴力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女人是色情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要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在理性而非情緒中發言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大腸花論壇，有助溝通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20140410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東森新聞：</a:t>
            </a:r>
            <a:r>
              <a:rPr lang="zh-TW" altLang="en-US" sz="2000" b="1" dirty="0" smtClean="0"/>
              <a:t> </a:t>
            </a:r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https</a:t>
            </a:r>
            <a:r>
              <a:rPr lang="en-US" altLang="zh-TW" sz="2200" b="1" dirty="0">
                <a:latin typeface="微軟正黑體" pitchFamily="34" charset="-120"/>
                <a:ea typeface="微軟正黑體" pitchFamily="34" charset="-120"/>
                <a:hlinkClick r:id="rId2"/>
              </a:rPr>
              <a:t>://www.youtube.com/watch?v=RVFAvoUKtuM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just"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匿名：網路雖容許匿名，但匿名仍是可查到原使用者的來源。匿名可隱藏身分，但如果要正式聲明應該具名。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討論區</a:t>
            </a:r>
            <a:r>
              <a:rPr lang="en-US" altLang="zh-TW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論壇的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功能與實踐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445224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公共問題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：被有心人壟斷或媒體八卦充斥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洗版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。資本主義透過有政治意識的操控，電子網絡服務於大眾或權威，民主與自由就不再可能，連基本的發言權也沒有了→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民主需要行動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者具備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公共倫理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目前的政論節目只有公視有話好說及格：</a:t>
            </a:r>
            <a:r>
              <a:rPr lang="en-US" altLang="zh-TW" sz="23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23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</a:t>
            </a:r>
            <a:r>
              <a:rPr lang="en-US" altLang="zh-TW" sz="23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www.youtube.com/watch?v=fvLUZAoiNe0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正經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限時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批娛樂性足但仍需努力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https://www.youtube.com/watch?v=jr3bWfxm-c4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：以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鄉民正義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重建公共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領域！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None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以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網路素養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喚回公共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精神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結論  </a:t>
            </a:r>
            <a:r>
              <a:rPr lang="zh-TW" altLang="en-US" sz="4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公共</a:t>
            </a:r>
            <a:r>
              <a:rPr lang="zh-TW" altLang="en-US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溝通素養與問題解決能力</a:t>
            </a:r>
            <a:endParaRPr lang="zh-TW" altLang="zh-TW" sz="4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9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556792"/>
            <a:ext cx="810039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  小組討論時間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attention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7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971600" y="1268760"/>
            <a:ext cx="5040560" cy="5589239"/>
          </a:xfrm>
        </p:spPr>
        <p:txBody>
          <a:bodyPr>
            <a:normAutofit fontScale="47500" lnSpcReduction="20000"/>
          </a:bodyPr>
          <a:lstStyle/>
          <a:p>
            <a:pPr marL="0" indent="-5334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zh-TW" sz="6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真理</a:t>
            </a:r>
            <a:r>
              <a:rPr lang="zh-TW" altLang="zh-TW" sz="6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是時間之產物，而不是權威之產物</a:t>
            </a:r>
            <a:r>
              <a:rPr lang="zh-TW" altLang="zh-TW" sz="6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6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-53340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sz="6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6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英國經驗科學家培根</a:t>
            </a:r>
            <a:endParaRPr lang="en-US" altLang="zh-TW" sz="6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-533400" algn="just">
              <a:lnSpc>
                <a:spcPct val="120000"/>
              </a:lnSpc>
              <a:spcBef>
                <a:spcPts val="600"/>
              </a:spcBef>
              <a:buNone/>
            </a:pPr>
            <a:endParaRPr lang="en-US" altLang="zh-TW" sz="6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-5334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不管在富裕或貧窮的國家，</a:t>
            </a:r>
          </a:p>
          <a:p>
            <a:pPr marL="0" indent="-5334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網路和其他傳播科技</a:t>
            </a:r>
          </a:p>
          <a:p>
            <a:pPr marL="0" indent="-5334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都有促進自由的巨大潛能</a:t>
            </a:r>
            <a:r>
              <a:rPr lang="zh-TW" altLang="en-US" sz="65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65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-533400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65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sz="6500" b="1" dirty="0" smtClean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美國憲法學者桑斯坦   </a:t>
            </a:r>
            <a:endParaRPr lang="en-US" altLang="zh-TW" sz="65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-53340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zh-TW" altLang="en-US" sz="6500" b="1" dirty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6500" b="1" dirty="0" smtClean="0"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en-US" altLang="zh-TW" sz="6500" b="1" dirty="0">
                <a:latin typeface="微軟正黑體" pitchFamily="34" charset="-120"/>
                <a:ea typeface="微軟正黑體" pitchFamily="34" charset="-120"/>
              </a:rPr>
              <a:t>(Cass R. </a:t>
            </a:r>
            <a:r>
              <a:rPr lang="en-US" altLang="zh-TW" sz="6500" b="1" dirty="0" err="1">
                <a:latin typeface="微軟正黑體" pitchFamily="34" charset="-120"/>
                <a:ea typeface="微軟正黑體" pitchFamily="34" charset="-120"/>
              </a:rPr>
              <a:t>Sunstein</a:t>
            </a:r>
            <a:r>
              <a:rPr lang="en-US" altLang="zh-TW" sz="65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zh-TW" altLang="en-US" dirty="0"/>
          </a:p>
        </p:txBody>
      </p:sp>
      <p:pic>
        <p:nvPicPr>
          <p:cNvPr id="4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030" y="3466098"/>
            <a:ext cx="2824970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ourbus Francis Bac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030" y="0"/>
            <a:ext cx="2824970" cy="346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G:\國立臺北商業大學生活圈\(1)教學\104-2課程資料\104-2網路民主與公共論壇\1每周講義\10第十二週(0511)\網論嘴泡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3" y="0"/>
            <a:ext cx="9219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4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3" y="1268760"/>
            <a:ext cx="5544615" cy="583264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樂觀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摩利思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網路可以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促進參與，有助溝通。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悲觀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桑斯坦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桑斯汀發現會阻礙言論自由。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但他悲觀中帶著樂觀期許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。他認為網路只是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一個虛擬想像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網路共和國→資訊烏托邦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爭議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：言論自由或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資訊交流，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能否進行真正的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邱毅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陳致中大辯論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www.youtube.com/watch?v=ugr5uESUA_Y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6840760" cy="936104"/>
          </a:xfrm>
        </p:spPr>
        <p:txBody>
          <a:bodyPr/>
          <a:lstStyle/>
          <a:p>
            <a:r>
              <a:rPr lang="zh-TW" altLang="zh-TW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引言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請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華康明體 Std W5"/>
              </a:rPr>
              <a:t>思考兩個問題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5" name="Picture 2" descr="https://s.yimg.com/xd/api/res/1.2/IMti_voS9ZzMmk1ZR96FyQ--/YXBwaWQ9eXR3YXVjdGlvbnNlcnZpY2U7aD02NDA7cT04NTtyb3RhdGU9YXV0bzt3PTQ4MA--/http:/nevec-img.zenfs.com/prod/tw_ec05-7/3813e5d5-42be-4a7a-85fa-3397c7f8954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253" y="0"/>
            <a:ext cx="2669484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網路會顛覆民主嗎？">
            <a:hlinkClick r:id="rId4" tooltip="Photo Sharing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90253" y="3573015"/>
            <a:ext cx="2690259" cy="3351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67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 descr="http://guancha.gmw.cn/images/2010-06/12/xin_140607122134031224846.jp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10" descr="http://guancha.gmw.cn/images/2010-06/12/xin_140607122134031224846.jpg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86" name="Picture 14" descr="http://image.thepaper.cn/www/image/4/434/2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5899584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guancha.gmw.cn/images/2010-06/12/xin_1406071221340312248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0"/>
            <a:ext cx="6300192" cy="423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26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475252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德國社會學者哈伯瑪斯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(Jürgen</a:t>
            </a:r>
            <a:r>
              <a:rPr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Habermas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1984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年提出溝通理論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(theory of communicative action)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：民主討論要有一個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公共領域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做基礎，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互相理解立場的討論，以便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妥協、諒解與修正→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社會共識如何可能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？哈伯瑪斯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認為民主社會最重要的，不只是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制度框架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而是在這架構理的人如何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行動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  溝通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行動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理論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518457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溝通的目的：尋求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共識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，避免衝突，因此最重要的不是循求同立場同意見的人支持，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而是要尋求不同立場不同意見的人的傾聽與了解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溝通工具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：主要透過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語言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符號文字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產生行為與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意義→媒體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角色。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跳針質詢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官員跳針回答</a:t>
            </a:r>
            <a:r>
              <a:rPr lang="zh-TW" altLang="en-US" b="1" dirty="0"/>
              <a:t>：</a:t>
            </a:r>
            <a:r>
              <a:rPr lang="en-US" altLang="zh-TW" sz="2200" b="1" dirty="0">
                <a:latin typeface="微軟正黑體" pitchFamily="34" charset="-120"/>
                <a:ea typeface="微軟正黑體" pitchFamily="34" charset="-120"/>
                <a:hlinkClick r:id="rId2"/>
              </a:rPr>
              <a:t>https://www.youtube.com/watch?v=hkAU5oGEFgQ</a:t>
            </a:r>
            <a:endParaRPr lang="en-US" altLang="zh-TW" sz="2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dirty="0" smtClean="0"/>
              <a:t>    </a:t>
            </a:r>
            <a:r>
              <a:rPr lang="en-US" altLang="zh-TW" sz="2200" b="1" dirty="0">
                <a:latin typeface="微軟正黑體" pitchFamily="34" charset="-120"/>
                <a:ea typeface="微軟正黑體" pitchFamily="34" charset="-120"/>
                <a:hlinkClick r:id="rId3"/>
              </a:rPr>
              <a:t>https://www.youtube.com/watch?v=YKnwKl-BjVY</a:t>
            </a:r>
            <a:endParaRPr lang="zh-TW" altLang="en-US" sz="2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  溝通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行動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理論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55446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ideal speech Situation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需要四種言說行動的有效性主張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(validity claim)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可理解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(comprehensibility)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：言說的意義是可以理解的，透過翻譯、釋義、改寫與語意的約定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囧，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去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bank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，是去銀行還是河岸或存撲滿？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真誠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(truthfulness)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：說話者是真誠的，透過未來重建信任或保證來彌補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如小燈泡媽媽的呼籲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張景森的回應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buFont typeface="Wingdings" pitchFamily="2" charset="2"/>
              <a:buChar char="l"/>
            </a:pPr>
            <a:endParaRPr lang="zh-TW" altLang="en-US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理想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的言說情境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488832" cy="544522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4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真理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(truth)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：命題內容是真實的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這個球是圓的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浩鼎解盲是成功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福島核災沒有人死亡？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3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正當性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(rightness)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：言說行動是正當得體的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如開車不喝酒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缺課太多會被當掉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當獨裁成為事實，革命就是義務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….)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溝通有效性：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陳述內容的具有真假性，肯定句與真句才能夠表達一個事實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我在舊金山沒房子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→卻在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紐約有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房子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理想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的言說情境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</TotalTime>
  <Words>1218</Words>
  <Application>Microsoft Office PowerPoint</Application>
  <PresentationFormat>如螢幕大小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自訂設計</vt:lpstr>
      <vt:lpstr> 網路民主與 溝通行動 </vt:lpstr>
      <vt:lpstr>PowerPoint 簡報</vt:lpstr>
      <vt:lpstr>PowerPoint 簡報</vt:lpstr>
      <vt:lpstr>引言  請思考兩個問題</vt:lpstr>
      <vt:lpstr>PowerPoint 簡報</vt:lpstr>
      <vt:lpstr>一  溝通行動理論</vt:lpstr>
      <vt:lpstr>一  溝通行動理論</vt:lpstr>
      <vt:lpstr>二  理想的言說情境</vt:lpstr>
      <vt:lpstr>二  理想的言說情境</vt:lpstr>
      <vt:lpstr>三  論辯倫理與公共對話</vt:lpstr>
      <vt:lpstr>PowerPoint 簡報</vt:lpstr>
      <vt:lpstr>三  論辯倫理與公共對話</vt:lpstr>
      <vt:lpstr>四  討論區/論壇的功能與實踐</vt:lpstr>
      <vt:lpstr>四  討論區/論壇的功能與實踐</vt:lpstr>
      <vt:lpstr>四  討論區/論壇的功能與實踐</vt:lpstr>
      <vt:lpstr>結論  公共溝通素養與問題解決能力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solopig123</dc:creator>
  <cp:lastModifiedBy>5368</cp:lastModifiedBy>
  <cp:revision>184</cp:revision>
  <dcterms:created xsi:type="dcterms:W3CDTF">2016-01-16T17:43:05Z</dcterms:created>
  <dcterms:modified xsi:type="dcterms:W3CDTF">2016-05-08T16:15:49Z</dcterms:modified>
</cp:coreProperties>
</file>