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10"/>
  </p:handoutMasterIdLst>
  <p:sldIdLst>
    <p:sldId id="256" r:id="rId2"/>
    <p:sldId id="320" r:id="rId3"/>
    <p:sldId id="325" r:id="rId4"/>
    <p:sldId id="323" r:id="rId5"/>
    <p:sldId id="324" r:id="rId6"/>
    <p:sldId id="322" r:id="rId7"/>
    <p:sldId id="326" r:id="rId8"/>
    <p:sldId id="327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E3E3E"/>
    <a:srgbClr val="51CCED"/>
    <a:srgbClr val="8BDDF3"/>
    <a:srgbClr val="9B6A53"/>
    <a:srgbClr val="0277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91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C38CB-C988-421A-8155-469D93ED2EE1}" type="datetimeFigureOut">
              <a:rPr lang="zh-TW" altLang="en-US" smtClean="0"/>
              <a:pPr/>
              <a:t>2016/5/15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63A7A-DF40-4EC6-8D8A-1B8FFFAA80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3234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bg>
      <p:bgPr>
        <a:solidFill>
          <a:srgbClr val="51C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2637975" y="-72008"/>
            <a:ext cx="396875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3" name="直線接點 22"/>
          <p:cNvCxnSpPr/>
          <p:nvPr userDrawn="1"/>
        </p:nvCxnSpPr>
        <p:spPr>
          <a:xfrm flipH="1">
            <a:off x="1187624" y="1916832"/>
            <a:ext cx="288032" cy="72008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 userDrawn="1"/>
        </p:nvCxnSpPr>
        <p:spPr>
          <a:xfrm>
            <a:off x="1979712" y="1916832"/>
            <a:ext cx="0" cy="7920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 userDrawn="1"/>
        </p:nvCxnSpPr>
        <p:spPr>
          <a:xfrm>
            <a:off x="2411760" y="1916832"/>
            <a:ext cx="288032" cy="72008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10000"/>
          </a:blip>
          <a:srcRect r="37434"/>
          <a:stretch>
            <a:fillRect/>
          </a:stretch>
        </p:blipFill>
        <p:spPr bwMode="auto">
          <a:xfrm flipH="1">
            <a:off x="0" y="4797152"/>
            <a:ext cx="992427" cy="1114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8" name="直線接點 37"/>
          <p:cNvCxnSpPr/>
          <p:nvPr userDrawn="1"/>
        </p:nvCxnSpPr>
        <p:spPr>
          <a:xfrm flipH="1">
            <a:off x="2915816" y="3429000"/>
            <a:ext cx="648072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群組 17"/>
          <p:cNvGrpSpPr/>
          <p:nvPr userDrawn="1"/>
        </p:nvGrpSpPr>
        <p:grpSpPr>
          <a:xfrm>
            <a:off x="539552" y="2636912"/>
            <a:ext cx="2880320" cy="4221088"/>
            <a:chOff x="1043608" y="2399658"/>
            <a:chExt cx="2808312" cy="4458342"/>
          </a:xfrm>
        </p:grpSpPr>
        <p:cxnSp>
          <p:nvCxnSpPr>
            <p:cNvPr id="10" name="直線接點 9"/>
            <p:cNvCxnSpPr/>
            <p:nvPr userDrawn="1"/>
          </p:nvCxnSpPr>
          <p:spPr>
            <a:xfrm>
              <a:off x="1835696" y="3789040"/>
              <a:ext cx="0" cy="3068960"/>
            </a:xfrm>
            <a:prstGeom prst="line">
              <a:avLst/>
            </a:prstGeom>
            <a:ln w="76200">
              <a:solidFill>
                <a:srgbClr val="0277BD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1" name="Picture 21" descr="https://www.dcard.tw/img/favicon_144.png"/>
            <p:cNvPicPr>
              <a:picLocks noChangeAspect="1" noChangeArrowheads="1"/>
            </p:cNvPicPr>
            <p:nvPr userDrawn="1"/>
          </p:nvPicPr>
          <p:blipFill>
            <a:blip r:embed="rId4" cstate="print">
              <a:lum bright="10000"/>
            </a:blip>
            <a:srcRect/>
            <a:stretch>
              <a:fillRect/>
            </a:stretch>
          </p:blipFill>
          <p:spPr bwMode="auto">
            <a:xfrm>
              <a:off x="1521892" y="5635475"/>
              <a:ext cx="673844" cy="673845"/>
            </a:xfrm>
            <a:prstGeom prst="rect">
              <a:avLst/>
            </a:prstGeom>
            <a:noFill/>
          </p:spPr>
        </p:pic>
        <p:cxnSp>
          <p:nvCxnSpPr>
            <p:cNvPr id="12" name="直線接點 11"/>
            <p:cNvCxnSpPr/>
            <p:nvPr userDrawn="1"/>
          </p:nvCxnSpPr>
          <p:spPr>
            <a:xfrm>
              <a:off x="2267744" y="3789040"/>
              <a:ext cx="0" cy="3068960"/>
            </a:xfrm>
            <a:prstGeom prst="line">
              <a:avLst/>
            </a:prstGeom>
            <a:ln w="76200">
              <a:solidFill>
                <a:srgbClr val="EE3E3E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17"/>
            <p:cNvPicPr>
              <a:picLocks noChangeAspect="1" noChangeArrowheads="1"/>
            </p:cNvPicPr>
            <p:nvPr userDrawn="1"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10000"/>
            </a:blip>
            <a:srcRect/>
            <a:stretch>
              <a:fillRect/>
            </a:stretch>
          </p:blipFill>
          <p:spPr bwMode="auto">
            <a:xfrm>
              <a:off x="1907704" y="5013176"/>
              <a:ext cx="720080" cy="720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4" name="直線接點 13"/>
            <p:cNvCxnSpPr/>
            <p:nvPr userDrawn="1"/>
          </p:nvCxnSpPr>
          <p:spPr>
            <a:xfrm>
              <a:off x="2699792" y="3789040"/>
              <a:ext cx="0" cy="3068960"/>
            </a:xfrm>
            <a:prstGeom prst="line">
              <a:avLst/>
            </a:prstGeom>
            <a:ln w="76200">
              <a:solidFill>
                <a:srgbClr val="9B6A53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5" name="Picture 19" descr="https://encrypted-tbn1.gstatic.com/images?q=tbn:ANd9GcQlo_ETfkAG-FeFLg5CpaJFR4gSZ1A94C2XAzkGPBHPr6kUszo9"/>
            <p:cNvPicPr>
              <a:picLocks noChangeAspect="1" noChangeArrowheads="1"/>
            </p:cNvPicPr>
            <p:nvPr userDrawn="1"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10000"/>
            </a:blip>
            <a:srcRect/>
            <a:stretch>
              <a:fillRect/>
            </a:stretch>
          </p:blipFill>
          <p:spPr bwMode="auto">
            <a:xfrm>
              <a:off x="2207613" y="4416912"/>
              <a:ext cx="1030265" cy="772052"/>
            </a:xfrm>
            <a:prstGeom prst="rect">
              <a:avLst/>
            </a:prstGeom>
            <a:noFill/>
          </p:spPr>
        </p:pic>
        <p:cxnSp>
          <p:nvCxnSpPr>
            <p:cNvPr id="16" name="直線接點 15"/>
            <p:cNvCxnSpPr/>
            <p:nvPr userDrawn="1"/>
          </p:nvCxnSpPr>
          <p:spPr>
            <a:xfrm>
              <a:off x="3131840" y="3789040"/>
              <a:ext cx="0" cy="3068960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群組 7"/>
            <p:cNvGrpSpPr/>
            <p:nvPr userDrawn="1"/>
          </p:nvGrpSpPr>
          <p:grpSpPr>
            <a:xfrm>
              <a:off x="1043608" y="2399658"/>
              <a:ext cx="2808312" cy="1605406"/>
              <a:chOff x="708124" y="2183225"/>
              <a:chExt cx="5636613" cy="3406015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 userDrawn="1"/>
            </p:nvPicPr>
            <p:blipFill>
              <a:blip r:embed="rId7" cstate="print">
                <a:lum bright="10000"/>
              </a:blip>
              <a:srcRect l="8454" t="30577" r="7008" b="18339"/>
              <a:stretch>
                <a:fillRect/>
              </a:stretch>
            </p:blipFill>
            <p:spPr bwMode="auto">
              <a:xfrm>
                <a:off x="708124" y="2183225"/>
                <a:ext cx="5636613" cy="34060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7" name="Picture 9" descr="C:\Users\EW\Desktop\noun_166991_cc.png"/>
              <p:cNvPicPr>
                <a:picLocks noChangeAspect="1" noChangeArrowheads="1"/>
              </p:cNvPicPr>
              <p:nvPr userDrawn="1"/>
            </p:nvPicPr>
            <p:blipFill>
              <a:blip r:embed="rId8" cstate="print">
                <a:lum bright="10000"/>
              </a:blip>
              <a:srcRect b="15487"/>
              <a:stretch>
                <a:fillRect/>
              </a:stretch>
            </p:blipFill>
            <p:spPr bwMode="auto">
              <a:xfrm>
                <a:off x="2195736" y="2780928"/>
                <a:ext cx="2592288" cy="2190808"/>
              </a:xfrm>
              <a:prstGeom prst="rect">
                <a:avLst/>
              </a:prstGeom>
              <a:noFill/>
              <a:scene3d>
                <a:camera prst="isometricOffAxis1Right"/>
                <a:lightRig rig="threePt" dir="t"/>
              </a:scene3d>
            </p:spPr>
          </p:pic>
        </p:grpSp>
        <p:sp>
          <p:nvSpPr>
            <p:cNvPr id="17" name="文字方塊 16"/>
            <p:cNvSpPr txBox="1"/>
            <p:nvPr userDrawn="1"/>
          </p:nvSpPr>
          <p:spPr>
            <a:xfrm>
              <a:off x="2725564" y="3933056"/>
              <a:ext cx="9823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b="1" dirty="0" smtClean="0">
                  <a:latin typeface="AR CENA" pitchFamily="2" charset="0"/>
                </a:rPr>
                <a:t>PTT</a:t>
              </a:r>
              <a:endParaRPr lang="zh-TW" altLang="en-US" sz="3200" b="1" dirty="0">
                <a:latin typeface="AR CENA" pitchFamily="2" charset="0"/>
              </a:endParaRPr>
            </a:p>
          </p:txBody>
        </p:sp>
      </p:grpSp>
      <p:pic>
        <p:nvPicPr>
          <p:cNvPr id="41" name="Picture 4"/>
          <p:cNvPicPr>
            <a:picLocks noChangeAspect="1" noChangeArrowheads="1"/>
          </p:cNvPicPr>
          <p:nvPr userDrawn="1"/>
        </p:nvPicPr>
        <p:blipFill>
          <a:blip r:embed="rId9" cstate="print">
            <a:clrChange>
              <a:clrFrom>
                <a:srgbClr val="9B6A53"/>
              </a:clrFrom>
              <a:clrTo>
                <a:srgbClr val="9B6A53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lum bright="10000"/>
          </a:blip>
          <a:srcRect/>
          <a:stretch>
            <a:fillRect/>
          </a:stretch>
        </p:blipFill>
        <p:spPr bwMode="auto">
          <a:xfrm flipH="1">
            <a:off x="3491880" y="3068960"/>
            <a:ext cx="1008112" cy="74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8" name="群組 47"/>
          <p:cNvGrpSpPr/>
          <p:nvPr userDrawn="1"/>
        </p:nvGrpSpPr>
        <p:grpSpPr>
          <a:xfrm flipH="1">
            <a:off x="8100392" y="6281936"/>
            <a:ext cx="792088" cy="576064"/>
            <a:chOff x="4387948" y="4941168"/>
            <a:chExt cx="1984252" cy="1440160"/>
          </a:xfrm>
        </p:grpSpPr>
        <p:pic>
          <p:nvPicPr>
            <p:cNvPr id="45" name="Picture 7"/>
            <p:cNvPicPr>
              <a:picLocks noChangeAspect="1" noChangeArrowheads="1"/>
            </p:cNvPicPr>
            <p:nvPr userDrawn="1"/>
          </p:nvPicPr>
          <p:blipFill>
            <a:blip r:embed="rId10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lum bright="10000"/>
            </a:blip>
            <a:srcRect r="37434"/>
            <a:stretch>
              <a:fillRect/>
            </a:stretch>
          </p:blipFill>
          <p:spPr bwMode="auto">
            <a:xfrm>
              <a:off x="4387948" y="5185457"/>
              <a:ext cx="792088" cy="1114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32" name="Picture 8"/>
            <p:cNvPicPr>
              <a:picLocks noChangeAspect="1" noChangeArrowheads="1"/>
            </p:cNvPicPr>
            <p:nvPr userDrawn="1"/>
          </p:nvPicPr>
          <p:blipFill>
            <a:blip r:embed="rId11" cstate="print">
              <a:lum bright="10000"/>
            </a:blip>
            <a:srcRect/>
            <a:stretch>
              <a:fillRect/>
            </a:stretch>
          </p:blipFill>
          <p:spPr bwMode="auto">
            <a:xfrm flipH="1">
              <a:off x="4716016" y="4941168"/>
              <a:ext cx="1656184" cy="1440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53" name="Picture 4" descr="https://fbcdn-sphotos-b-a.akamaihd.net/hphotos-ak-xpf1/v/t34.0-12/12207927_1178415052172555_406852732_n.jpg?oh=456cb2cf7ce180928996a0732dcb41b5&amp;oe=5653C75B&amp;__gda__=1448407307_4c4f8dcd73cd9d467b5b007f752fef90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002" t="15426" r="39983" b="20299"/>
          <a:stretch>
            <a:fillRect/>
          </a:stretch>
        </p:blipFill>
        <p:spPr bwMode="auto">
          <a:xfrm>
            <a:off x="3779912" y="1052736"/>
            <a:ext cx="888071" cy="822288"/>
          </a:xfrm>
          <a:prstGeom prst="rect">
            <a:avLst/>
          </a:prstGeom>
          <a:noFill/>
        </p:spPr>
      </p:pic>
      <p:sp>
        <p:nvSpPr>
          <p:cNvPr id="55" name="圓角矩形 54"/>
          <p:cNvSpPr/>
          <p:nvPr userDrawn="1"/>
        </p:nvSpPr>
        <p:spPr>
          <a:xfrm>
            <a:off x="3491880" y="548680"/>
            <a:ext cx="5652120" cy="1872208"/>
          </a:xfrm>
          <a:prstGeom prst="round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圓角矩形 57"/>
          <p:cNvSpPr/>
          <p:nvPr userDrawn="1"/>
        </p:nvSpPr>
        <p:spPr>
          <a:xfrm>
            <a:off x="3347864" y="3140968"/>
            <a:ext cx="5796136" cy="3168352"/>
          </a:xfrm>
          <a:prstGeom prst="roundRect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9" name="群組 48"/>
          <p:cNvGrpSpPr/>
          <p:nvPr userDrawn="1"/>
        </p:nvGrpSpPr>
        <p:grpSpPr>
          <a:xfrm>
            <a:off x="3059832" y="5229200"/>
            <a:ext cx="1944216" cy="1440160"/>
            <a:chOff x="4387948" y="4941168"/>
            <a:chExt cx="1984252" cy="1440160"/>
          </a:xfrm>
        </p:grpSpPr>
        <p:pic>
          <p:nvPicPr>
            <p:cNvPr id="50" name="Picture 7"/>
            <p:cNvPicPr>
              <a:picLocks noChangeAspect="1" noChangeArrowheads="1"/>
            </p:cNvPicPr>
            <p:nvPr userDrawn="1"/>
          </p:nvPicPr>
          <p:blipFill>
            <a:blip r:embed="rId13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lum bright="10000"/>
            </a:blip>
            <a:srcRect r="37434"/>
            <a:stretch>
              <a:fillRect/>
            </a:stretch>
          </p:blipFill>
          <p:spPr bwMode="auto">
            <a:xfrm>
              <a:off x="4387948" y="5185457"/>
              <a:ext cx="792088" cy="1114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softEdge rad="12700"/>
            </a:effectLst>
          </p:spPr>
        </p:pic>
        <p:pic>
          <p:nvPicPr>
            <p:cNvPr id="51" name="Picture 8"/>
            <p:cNvPicPr>
              <a:picLocks noChangeAspect="1" noChangeArrowheads="1"/>
            </p:cNvPicPr>
            <p:nvPr userDrawn="1"/>
          </p:nvPicPr>
          <p:blipFill>
            <a:blip r:embed="rId14" cstate="print">
              <a:lum bright="10000"/>
            </a:blip>
            <a:srcRect/>
            <a:stretch>
              <a:fillRect/>
            </a:stretch>
          </p:blipFill>
          <p:spPr bwMode="auto">
            <a:xfrm flipH="1">
              <a:off x="4716016" y="4941168"/>
              <a:ext cx="1656184" cy="1440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softEdge rad="12700"/>
            </a:effectLst>
          </p:spPr>
        </p:pic>
      </p:grpSp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15" cstate="print">
            <a:clrChange>
              <a:clrFrom>
                <a:srgbClr val="9B6A53"/>
              </a:clrFrom>
              <a:clrTo>
                <a:srgbClr val="9B6A53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lum bright="10000"/>
          </a:blip>
          <a:srcRect/>
          <a:stretch>
            <a:fillRect/>
          </a:stretch>
        </p:blipFill>
        <p:spPr bwMode="auto">
          <a:xfrm flipH="1">
            <a:off x="323528" y="0"/>
            <a:ext cx="3384376" cy="250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" name="標題 1"/>
          <p:cNvSpPr>
            <a:spLocks noGrp="1"/>
          </p:cNvSpPr>
          <p:nvPr>
            <p:ph type="title" hasCustomPrompt="1"/>
          </p:nvPr>
        </p:nvSpPr>
        <p:spPr>
          <a:xfrm>
            <a:off x="4860032" y="2924944"/>
            <a:ext cx="3347864" cy="8367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="1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單元名稱</a:t>
            </a:r>
            <a:endParaRPr lang="zh-TW" altLang="en-US" dirty="0"/>
          </a:p>
        </p:txBody>
      </p:sp>
      <p:sp>
        <p:nvSpPr>
          <p:cNvPr id="46" name="文字版面配置區 45"/>
          <p:cNvSpPr>
            <a:spLocks noGrp="1"/>
          </p:cNvSpPr>
          <p:nvPr>
            <p:ph type="body" sz="quarter" idx="10" hasCustomPrompt="1"/>
          </p:nvPr>
        </p:nvSpPr>
        <p:spPr>
          <a:xfrm>
            <a:off x="3648807" y="984023"/>
            <a:ext cx="5364088" cy="936625"/>
          </a:xfrm>
        </p:spPr>
        <p:txBody>
          <a:bodyPr>
            <a:noAutofit/>
          </a:bodyPr>
          <a:lstStyle>
            <a:lvl1pPr algn="ctr">
              <a:buNone/>
              <a:defRPr sz="5400" b="1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pPr lvl="0"/>
            <a:r>
              <a:rPr lang="zh-TW" altLang="en-US" dirty="0" smtClean="0"/>
              <a:t>課程標題</a:t>
            </a:r>
            <a:endParaRPr lang="zh-TW" altLang="en-US" dirty="0"/>
          </a:p>
        </p:txBody>
      </p:sp>
      <p:sp>
        <p:nvSpPr>
          <p:cNvPr id="44" name="文字版面配置區 43"/>
          <p:cNvSpPr>
            <a:spLocks noGrp="1"/>
          </p:cNvSpPr>
          <p:nvPr>
            <p:ph type="body" sz="quarter" idx="11" hasCustomPrompt="1"/>
          </p:nvPr>
        </p:nvSpPr>
        <p:spPr>
          <a:xfrm>
            <a:off x="4860032" y="4149080"/>
            <a:ext cx="3384376" cy="792163"/>
          </a:xfr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zh-TW" altLang="en-US" sz="3600" b="1" kern="12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+mj-cs"/>
              </a:defRPr>
            </a:lvl1pPr>
          </a:lstStyle>
          <a:p>
            <a:pPr lvl="0"/>
            <a:r>
              <a:rPr lang="zh-TW" altLang="en-US" dirty="0" smtClean="0"/>
              <a:t>授課老師</a:t>
            </a:r>
            <a:endParaRPr lang="zh-TW" altLang="en-US" dirty="0"/>
          </a:p>
        </p:txBody>
      </p:sp>
      <p:sp>
        <p:nvSpPr>
          <p:cNvPr id="52" name="文字版面配置區 51"/>
          <p:cNvSpPr>
            <a:spLocks noGrp="1"/>
          </p:cNvSpPr>
          <p:nvPr>
            <p:ph type="body" sz="quarter" idx="12" hasCustomPrompt="1"/>
          </p:nvPr>
        </p:nvSpPr>
        <p:spPr>
          <a:xfrm>
            <a:off x="4860032" y="5373216"/>
            <a:ext cx="3456384" cy="720749"/>
          </a:xfrm>
        </p:spPr>
        <p:txBody>
          <a:bodyPr>
            <a:normAutofit/>
          </a:bodyPr>
          <a:lstStyle>
            <a:lvl1pPr algn="ctr">
              <a:buNone/>
              <a:defRPr lang="zh-TW" altLang="en-US" sz="3600" b="1" kern="12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+mj-cs"/>
              </a:defRPr>
            </a:lvl1pPr>
          </a:lstStyle>
          <a:p>
            <a:pPr lvl="0"/>
            <a:r>
              <a:rPr lang="zh-TW" altLang="en-US" dirty="0" smtClean="0"/>
              <a:t>助教名稱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上彎箭號 45"/>
          <p:cNvSpPr/>
          <p:nvPr userDrawn="1"/>
        </p:nvSpPr>
        <p:spPr>
          <a:xfrm flipH="1">
            <a:off x="-1116632" y="1268760"/>
            <a:ext cx="10729192" cy="5589240"/>
          </a:xfrm>
          <a:prstGeom prst="bentUpArrow">
            <a:avLst>
              <a:gd name="adj1" fmla="val 9429"/>
              <a:gd name="adj2" fmla="val 20891"/>
              <a:gd name="adj3" fmla="val 20674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上彎箭號 46"/>
          <p:cNvSpPr/>
          <p:nvPr userDrawn="1"/>
        </p:nvSpPr>
        <p:spPr>
          <a:xfrm flipH="1">
            <a:off x="-612576" y="2060848"/>
            <a:ext cx="10260632" cy="4509120"/>
          </a:xfrm>
          <a:prstGeom prst="bentUpArrow">
            <a:avLst>
              <a:gd name="adj1" fmla="val 9429"/>
              <a:gd name="adj2" fmla="val 20891"/>
              <a:gd name="adj3" fmla="val 20674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上彎箭號 47"/>
          <p:cNvSpPr/>
          <p:nvPr userDrawn="1"/>
        </p:nvSpPr>
        <p:spPr>
          <a:xfrm flipH="1">
            <a:off x="-252536" y="2924944"/>
            <a:ext cx="9937104" cy="3429000"/>
          </a:xfrm>
          <a:prstGeom prst="bentUpArrow">
            <a:avLst>
              <a:gd name="adj1" fmla="val 9429"/>
              <a:gd name="adj2" fmla="val 20891"/>
              <a:gd name="adj3" fmla="val 20674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內容版面配置區 2"/>
          <p:cNvSpPr>
            <a:spLocks noGrp="1"/>
          </p:cNvSpPr>
          <p:nvPr>
            <p:ph idx="1"/>
          </p:nvPr>
        </p:nvSpPr>
        <p:spPr>
          <a:xfrm>
            <a:off x="899592" y="1412776"/>
            <a:ext cx="8100392" cy="4353347"/>
          </a:xfrm>
          <a:solidFill>
            <a:schemeClr val="accent6">
              <a:lumMod val="60000"/>
              <a:lumOff val="40000"/>
              <a:alpha val="12000"/>
            </a:schemeClr>
          </a:solidFill>
        </p:spPr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pic>
        <p:nvPicPr>
          <p:cNvPr id="35" name="Picture 3" descr="C:\Users\solopig123\Downloads\noun_108507_cc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5441" b="34880"/>
          <a:stretch>
            <a:fillRect/>
          </a:stretch>
        </p:blipFill>
        <p:spPr bwMode="auto">
          <a:xfrm>
            <a:off x="7596336" y="5661248"/>
            <a:ext cx="1390464" cy="690773"/>
          </a:xfrm>
          <a:prstGeom prst="rect">
            <a:avLst/>
          </a:prstGeom>
          <a:noFill/>
        </p:spPr>
      </p:pic>
      <p:grpSp>
        <p:nvGrpSpPr>
          <p:cNvPr id="36" name="群組 35"/>
          <p:cNvGrpSpPr/>
          <p:nvPr userDrawn="1"/>
        </p:nvGrpSpPr>
        <p:grpSpPr>
          <a:xfrm>
            <a:off x="0" y="0"/>
            <a:ext cx="9144000" cy="1196752"/>
            <a:chOff x="0" y="0"/>
            <a:chExt cx="9144000" cy="836712"/>
          </a:xfrm>
          <a:solidFill>
            <a:srgbClr val="51CCED"/>
          </a:solidFill>
        </p:grpSpPr>
        <p:sp>
          <p:nvSpPr>
            <p:cNvPr id="37" name="矩形 36"/>
            <p:cNvSpPr/>
            <p:nvPr userDrawn="1"/>
          </p:nvSpPr>
          <p:spPr>
            <a:xfrm>
              <a:off x="0" y="0"/>
              <a:ext cx="3203848" cy="8367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" name="直角三角形 37"/>
            <p:cNvSpPr/>
            <p:nvPr userDrawn="1"/>
          </p:nvSpPr>
          <p:spPr>
            <a:xfrm flipV="1">
              <a:off x="3203848" y="0"/>
              <a:ext cx="1152128" cy="836712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9" name="矩形 38"/>
            <p:cNvSpPr/>
            <p:nvPr userDrawn="1"/>
          </p:nvSpPr>
          <p:spPr>
            <a:xfrm>
              <a:off x="4067944" y="0"/>
              <a:ext cx="5076056" cy="1886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0" name="標題 1"/>
          <p:cNvSpPr>
            <a:spLocks noGrp="1"/>
          </p:cNvSpPr>
          <p:nvPr>
            <p:ph type="title"/>
          </p:nvPr>
        </p:nvSpPr>
        <p:spPr>
          <a:xfrm>
            <a:off x="0" y="188640"/>
            <a:ext cx="3347864" cy="8367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="1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pic>
        <p:nvPicPr>
          <p:cNvPr id="41" name="Picture 2" descr="C:\Users\solopig123\Downloads\noun_192573_cc.png"/>
          <p:cNvPicPr>
            <a:picLocks noChangeAspect="1" noChangeArrowheads="1"/>
          </p:cNvPicPr>
          <p:nvPr userDrawn="1"/>
        </p:nvPicPr>
        <p:blipFill>
          <a:blip r:embed="rId3" cstate="print">
            <a:lum bright="20000"/>
          </a:blip>
          <a:srcRect b="13281"/>
          <a:stretch>
            <a:fillRect/>
          </a:stretch>
        </p:blipFill>
        <p:spPr bwMode="auto">
          <a:xfrm>
            <a:off x="7092280" y="4828979"/>
            <a:ext cx="2339752" cy="20290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52320" y="3933056"/>
            <a:ext cx="169168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09DF1-C8C8-4FD2-8CF2-DB6A0FE29A1E}" type="datetimeFigureOut">
              <a:rPr lang="zh-TW" altLang="en-US" smtClean="0"/>
              <a:pPr/>
              <a:t>2016/5/15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C2920-AAF2-43C9-86E1-A496D32E08F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3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11960" y="2664259"/>
            <a:ext cx="4896544" cy="1844861"/>
          </a:xfrm>
        </p:spPr>
        <p:txBody>
          <a:bodyPr/>
          <a:lstStyle/>
          <a:p>
            <a:pPr>
              <a:defRPr/>
            </a:pPr>
            <a:r>
              <a:rPr lang="en-US" altLang="zh-TW" sz="6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6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zh-TW" sz="6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期末</a:t>
            </a:r>
            <a:r>
              <a:rPr lang="zh-TW" altLang="en-US" sz="66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小組成果</a:t>
            </a:r>
            <a:r>
              <a:rPr lang="zh-TW" altLang="en-US" sz="6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報告說明</a:t>
            </a:r>
            <a:r>
              <a:rPr lang="zh-TW" altLang="en-US" sz="66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/>
            </a:r>
            <a:br>
              <a:rPr lang="zh-TW" altLang="en-US" sz="66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</a:br>
            <a:endParaRPr lang="zh-TW" altLang="en-US" sz="6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10"/>
          </p:nvPr>
        </p:nvSpPr>
        <p:spPr>
          <a:xfrm>
            <a:off x="4667610" y="692696"/>
            <a:ext cx="4440894" cy="1299960"/>
          </a:xfrm>
        </p:spPr>
        <p:txBody>
          <a:bodyPr/>
          <a:lstStyle/>
          <a:p>
            <a:pPr algn="l"/>
            <a:r>
              <a:rPr lang="zh-TW" altLang="en-US" sz="2700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國立</a:t>
            </a:r>
            <a:r>
              <a:rPr lang="zh-TW" altLang="en-US" sz="2700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臺北商業大學</a:t>
            </a:r>
            <a:endParaRPr lang="en-US" altLang="zh-TW" sz="2700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en-US" altLang="zh-TW" sz="2700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104</a:t>
            </a:r>
            <a:r>
              <a:rPr lang="zh-TW" altLang="en-US" sz="2700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</a:t>
            </a:r>
            <a:r>
              <a:rPr lang="zh-TW" altLang="en-US" sz="2700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度</a:t>
            </a:r>
            <a:r>
              <a:rPr lang="zh-TW" altLang="en-US" sz="2700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lang="en-US" altLang="zh-TW" sz="2700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700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學期選修通識</a:t>
            </a:r>
            <a:endParaRPr lang="en-US" altLang="zh-TW" sz="2700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zh-TW" altLang="en-US" sz="2700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網路民主與公共論壇</a:t>
            </a:r>
            <a:endParaRPr lang="en-US" altLang="zh-TW" sz="2700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12"/>
          </p:nvPr>
        </p:nvSpPr>
        <p:spPr>
          <a:xfrm>
            <a:off x="3203848" y="4941168"/>
            <a:ext cx="5904656" cy="1454428"/>
          </a:xfrm>
        </p:spPr>
        <p:txBody>
          <a:bodyPr>
            <a:noAutofit/>
          </a:bodyPr>
          <a:lstStyle/>
          <a:p>
            <a:pPr algn="r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授課教師：陳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閔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翔  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識教育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中心助理教授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教學助理：傅馨瑩、陳羿蓁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/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2016.5.18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版面配置區 4"/>
          <p:cNvSpPr>
            <a:spLocks noGrp="1"/>
          </p:cNvSpPr>
          <p:nvPr>
            <p:ph type="body" sz="quarter" idx="12"/>
          </p:nvPr>
        </p:nvSpPr>
        <p:spPr>
          <a:xfrm>
            <a:off x="1619672" y="6417688"/>
            <a:ext cx="6552728" cy="1454428"/>
          </a:xfrm>
        </p:spPr>
        <p:txBody>
          <a:bodyPr>
            <a:noAutofit/>
          </a:bodyPr>
          <a:lstStyle/>
          <a:p>
            <a:pPr algn="r"/>
            <a:r>
              <a:rPr lang="zh-TW" altLang="en-US" sz="2100" dirty="0" smtClean="0">
                <a:solidFill>
                  <a:srgbClr val="EE3E3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</a:t>
            </a:r>
            <a:r>
              <a:rPr lang="zh-TW" altLang="en-US" sz="2100" dirty="0">
                <a:solidFill>
                  <a:srgbClr val="EE3E3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課程由</a:t>
            </a:r>
            <a:r>
              <a:rPr lang="zh-TW" altLang="en-US" sz="2100" dirty="0" smtClean="0">
                <a:solidFill>
                  <a:srgbClr val="EE3E3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教育部通識課程革新計畫所</a:t>
            </a:r>
            <a:r>
              <a:rPr lang="zh-TW" altLang="en-US" sz="2100" dirty="0">
                <a:solidFill>
                  <a:srgbClr val="EE3E3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支持</a:t>
            </a:r>
            <a:endParaRPr lang="en-US" altLang="zh-TW" sz="2100" dirty="0">
              <a:solidFill>
                <a:srgbClr val="EE3E3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6577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704856" cy="475252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核心精神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素養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國際移動、問題解決、溝通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表達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，並具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行動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媒體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網路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等特徵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原則上</a:t>
            </a:r>
            <a:r>
              <a:rPr lang="zh-TW" altLang="zh-TW" b="1" dirty="0" smtClean="0">
                <a:latin typeface="微軟正黑體" pitchFamily="34" charset="-120"/>
                <a:ea typeface="微軟正黑體" pitchFamily="34" charset="-120"/>
              </a:rPr>
              <a:t>分</a:t>
            </a:r>
            <a:r>
              <a:rPr lang="zh-TW" altLang="zh-TW" b="1" dirty="0" smtClean="0">
                <a:latin typeface="微軟正黑體" pitchFamily="34" charset="-120"/>
                <a:ea typeface="微軟正黑體" pitchFamily="34" charset="-120"/>
              </a:rPr>
              <a:t>「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國內組</a:t>
            </a:r>
            <a:r>
              <a:rPr lang="zh-TW" altLang="zh-TW" b="1" dirty="0" smtClean="0">
                <a:latin typeface="微軟正黑體" pitchFamily="34" charset="-120"/>
                <a:ea typeface="微軟正黑體" pitchFamily="34" charset="-120"/>
              </a:rPr>
              <a:t>」與「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國際組</a:t>
            </a:r>
            <a:r>
              <a:rPr lang="zh-TW" altLang="zh-TW" b="1" dirty="0" smtClean="0">
                <a:latin typeface="微軟正黑體" pitchFamily="34" charset="-120"/>
                <a:ea typeface="微軟正黑體" pitchFamily="34" charset="-120"/>
              </a:rPr>
              <a:t>」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兩類。 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課程報告週別：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國內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組</a:t>
            </a:r>
            <a:r>
              <a:rPr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第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16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週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6/8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組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國際組</a:t>
            </a:r>
            <a:r>
              <a:rPr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第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17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週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6/15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組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課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群聯合成果發表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會：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第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18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週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6/22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於音樂廳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本班將挑選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推薦至少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組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代表本課程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發表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會加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分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，代表組並有課群團體獎品之鼓勵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小組學習成果報告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製作規範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77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848872" cy="5445224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報告主題與議題：選擇這學期國內外所發生的一個議題或新聞事件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以下僅是舉例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，國際議題例如美國總統選舉、敘利亞難民、肯亞電信詐騙等，國內議題例如剛結束的總統或立委選舉、鄭捷死刑執行爭議等。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選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題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很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重要，選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題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很重要，選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題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很重要！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所以要講三次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另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也可以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從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8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個論壇主題延伸或做總整理，或者進行指定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網路媒體</a:t>
            </a:r>
            <a:r>
              <a:rPr lang="zh-TW" altLang="en-US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文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創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發想。</a:t>
            </a:r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小組學習成果報告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製作規範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65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776864" cy="518457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指定媒體文創主題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題目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或更有創意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形式，或者整合以下三類型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：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網路民主主題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MV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製作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：創作一首歌，或選擇一首流行歌填寫與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課程內容切合的歌詞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，整合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課堂或相關網路議題影音剪輯成一首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MV(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或全新詞曲創作亦可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微電影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製作：呈現數位世代公民意念與相關議題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en-US" altLang="zh-TW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5-7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分鐘的劇情長片。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en-US" altLang="zh-TW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5-7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分鐘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網路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資訊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法律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宣導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影片製作。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小組學習成果報告製作規範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44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992888" cy="518457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報告方式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能具體實踐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網路公民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參與的行動</a:t>
            </a:r>
            <a:r>
              <a:rPr lang="en-US" altLang="zh-TW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影音報告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。時間：每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10-15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分鐘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含講解、製作心得，最多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分鐘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。形式：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行動劇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模仿秀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情境劇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音樂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劇表演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詩歌朗誦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創作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改編歌合唱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吉他彈唱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行動方案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擺攤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街頭訪問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民調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宣傳舉牌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仆街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)/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概念宣傳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學術性專業口頭報告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6.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多元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或複合式創意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表現形式</a:t>
            </a:r>
            <a:endParaRPr lang="zh-TW" altLang="en-US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小組學習成果報告製作規範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73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776864" cy="518457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報告成績占總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成績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40%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。表演或影片請提供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頁理念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介紹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與組員分工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即可。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評量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標準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著重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網路公民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素養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實踐：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上台</a:t>
            </a:r>
            <a:r>
              <a:rPr lang="zh-TW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表現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10%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：行動意義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網路民主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意識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呈現</a:t>
            </a:r>
            <a:r>
              <a:rPr lang="zh-TW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方式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10%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創意特色，呈現三素養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分工與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內容</a:t>
            </a:r>
            <a:r>
              <a:rPr lang="zh-TW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組織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10%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：團隊合作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資料搜集</a:t>
            </a:r>
            <a:r>
              <a:rPr lang="zh-TW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完整性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10%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：反映學習成效 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獎勵：課程會頒發至少</a:t>
            </a:r>
            <a:r>
              <a:rPr lang="en-US" altLang="zh-TW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組團體獎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給予獎品與獎狀！請同學踴躍參與！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成績評定標準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55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848872" cy="5256584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課程發表會主題：我的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網路民主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時代！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重要時程：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請各組於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6/1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前訂題目並提供理念大綱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報告繳交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期限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：紙本書面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完整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)/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PPT/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影片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檔等，當週報告完現場繳交。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學術規範：請注意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圖片或影音之著作權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，使用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創用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CC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，或請註明出處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注意事項：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期末報告三週視同期末考，缺考或未參與製作則無法拿到該分數。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anose="05000000000000000000" pitchFamily="2" charset="2"/>
              <a:buChar char="l"/>
            </a:pP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時程與注意事項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87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539552" y="1700808"/>
            <a:ext cx="3672408" cy="3960439"/>
          </a:xfrm>
        </p:spPr>
        <p:txBody>
          <a:bodyPr>
            <a:normAutofit/>
          </a:bodyPr>
          <a:lstStyle/>
          <a:p>
            <a:pPr marL="0" indent="0">
              <a:lnSpc>
                <a:spcPts val="3840"/>
              </a:lnSpc>
              <a:spcBef>
                <a:spcPts val="1200"/>
              </a:spcBef>
              <a:buNone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謝謝同學耐心看完！感謝同學熱烈參與，並用心投入課程！！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ts val="3840"/>
              </a:lnSpc>
              <a:spcBef>
                <a:spcPts val="1200"/>
              </a:spcBef>
              <a:buNone/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Thank you for your attention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！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26" name="Picture 2" descr="G:\國立臺北商業大學生活圈\(1)教學\104-2課程資料\104-2網路民主與公共論壇\2每周講義\14第十六週(0606發表上)\我的少女時代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1" y="0"/>
            <a:ext cx="48006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924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1767</TotalTime>
  <Words>725</Words>
  <Application>Microsoft Office PowerPoint</Application>
  <PresentationFormat>如螢幕大小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自訂設計</vt:lpstr>
      <vt:lpstr> 期末小組成果報告說明 </vt:lpstr>
      <vt:lpstr>小組學習成果報告製作規範</vt:lpstr>
      <vt:lpstr>小組學習成果報告製作規範</vt:lpstr>
      <vt:lpstr>小組學習成果報告製作規範</vt:lpstr>
      <vt:lpstr>小組學習成果報告製作規範</vt:lpstr>
      <vt:lpstr>成績評定標準</vt:lpstr>
      <vt:lpstr>時程與注意事項</vt:lpstr>
      <vt:lpstr>PowerPoint 簡報</vt:lpstr>
    </vt:vector>
  </TitlesOfParts>
  <Company>C.M.T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solopig123</dc:creator>
  <cp:lastModifiedBy>5368</cp:lastModifiedBy>
  <cp:revision>218</cp:revision>
  <dcterms:created xsi:type="dcterms:W3CDTF">2016-01-16T17:43:05Z</dcterms:created>
  <dcterms:modified xsi:type="dcterms:W3CDTF">2016-05-15T11:13:33Z</dcterms:modified>
</cp:coreProperties>
</file>