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1"/>
  </p:handoutMasterIdLst>
  <p:sldIdLst>
    <p:sldId id="256" r:id="rId2"/>
    <p:sldId id="347" r:id="rId3"/>
    <p:sldId id="317" r:id="rId4"/>
    <p:sldId id="341" r:id="rId5"/>
    <p:sldId id="320" r:id="rId6"/>
    <p:sldId id="322" r:id="rId7"/>
    <p:sldId id="323" r:id="rId8"/>
    <p:sldId id="324" r:id="rId9"/>
    <p:sldId id="325" r:id="rId10"/>
    <p:sldId id="327" r:id="rId11"/>
    <p:sldId id="344" r:id="rId12"/>
    <p:sldId id="342" r:id="rId13"/>
    <p:sldId id="343" r:id="rId14"/>
    <p:sldId id="329" r:id="rId15"/>
    <p:sldId id="330" r:id="rId16"/>
    <p:sldId id="332" r:id="rId17"/>
    <p:sldId id="333" r:id="rId18"/>
    <p:sldId id="346" r:id="rId19"/>
    <p:sldId id="280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3E3E"/>
    <a:srgbClr val="0277BD"/>
    <a:srgbClr val="51CCED"/>
    <a:srgbClr val="8BDDF3"/>
    <a:srgbClr val="9B6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C38CB-C988-421A-8155-469D93ED2EE1}" type="datetimeFigureOut">
              <a:rPr lang="zh-TW" altLang="en-US" smtClean="0"/>
              <a:pPr/>
              <a:t>2016/5/31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63A7A-DF40-4EC6-8D8A-1B8FFFAA80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234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solidFill>
          <a:srgbClr val="51C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2637975" y="-72008"/>
            <a:ext cx="39687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直線接點 22"/>
          <p:cNvCxnSpPr/>
          <p:nvPr userDrawn="1"/>
        </p:nvCxnSpPr>
        <p:spPr>
          <a:xfrm flipH="1">
            <a:off x="1187624" y="1916832"/>
            <a:ext cx="288032" cy="7200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 userDrawn="1"/>
        </p:nvCxnSpPr>
        <p:spPr>
          <a:xfrm>
            <a:off x="1979712" y="1916832"/>
            <a:ext cx="0" cy="7920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 userDrawn="1"/>
        </p:nvCxnSpPr>
        <p:spPr>
          <a:xfrm>
            <a:off x="2411760" y="1916832"/>
            <a:ext cx="288032" cy="7200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/>
          </a:blip>
          <a:srcRect r="37434"/>
          <a:stretch>
            <a:fillRect/>
          </a:stretch>
        </p:blipFill>
        <p:spPr bwMode="auto">
          <a:xfrm flipH="1">
            <a:off x="0" y="4797152"/>
            <a:ext cx="992427" cy="111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直線接點 37"/>
          <p:cNvCxnSpPr/>
          <p:nvPr userDrawn="1"/>
        </p:nvCxnSpPr>
        <p:spPr>
          <a:xfrm flipH="1">
            <a:off x="2915816" y="3429000"/>
            <a:ext cx="64807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 userDrawn="1"/>
        </p:nvGrpSpPr>
        <p:grpSpPr>
          <a:xfrm>
            <a:off x="539552" y="2636912"/>
            <a:ext cx="2880320" cy="4221088"/>
            <a:chOff x="1043608" y="2399658"/>
            <a:chExt cx="2808312" cy="4458342"/>
          </a:xfrm>
        </p:grpSpPr>
        <p:cxnSp>
          <p:nvCxnSpPr>
            <p:cNvPr id="10" name="直線接點 9"/>
            <p:cNvCxnSpPr/>
            <p:nvPr userDrawn="1"/>
          </p:nvCxnSpPr>
          <p:spPr>
            <a:xfrm>
              <a:off x="1835696" y="3789040"/>
              <a:ext cx="0" cy="3068960"/>
            </a:xfrm>
            <a:prstGeom prst="line">
              <a:avLst/>
            </a:prstGeom>
            <a:ln w="76200">
              <a:solidFill>
                <a:srgbClr val="0277BD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1" descr="https://www.dcard.tw/img/favicon_14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521892" y="5635475"/>
              <a:ext cx="673844" cy="673845"/>
            </a:xfrm>
            <a:prstGeom prst="rect">
              <a:avLst/>
            </a:prstGeom>
            <a:noFill/>
          </p:spPr>
        </p:pic>
        <p:cxnSp>
          <p:nvCxnSpPr>
            <p:cNvPr id="12" name="直線接點 11"/>
            <p:cNvCxnSpPr/>
            <p:nvPr userDrawn="1"/>
          </p:nvCxnSpPr>
          <p:spPr>
            <a:xfrm>
              <a:off x="2267744" y="3789040"/>
              <a:ext cx="0" cy="3068960"/>
            </a:xfrm>
            <a:prstGeom prst="line">
              <a:avLst/>
            </a:prstGeom>
            <a:ln w="76200">
              <a:solidFill>
                <a:srgbClr val="EE3E3E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7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1907704" y="5013176"/>
              <a:ext cx="720080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直線接點 13"/>
            <p:cNvCxnSpPr/>
            <p:nvPr userDrawn="1"/>
          </p:nvCxnSpPr>
          <p:spPr>
            <a:xfrm>
              <a:off x="2699792" y="3789040"/>
              <a:ext cx="0" cy="3068960"/>
            </a:xfrm>
            <a:prstGeom prst="line">
              <a:avLst/>
            </a:prstGeom>
            <a:ln w="76200">
              <a:solidFill>
                <a:srgbClr val="9B6A5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9" descr="https://encrypted-tbn1.gstatic.com/images?q=tbn:ANd9GcQlo_ETfkAG-FeFLg5CpaJFR4gSZ1A94C2XAzkGPBHPr6kUszo9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2207613" y="4416912"/>
              <a:ext cx="1030265" cy="772052"/>
            </a:xfrm>
            <a:prstGeom prst="rect">
              <a:avLst/>
            </a:prstGeom>
            <a:noFill/>
          </p:spPr>
        </p:pic>
        <p:cxnSp>
          <p:nvCxnSpPr>
            <p:cNvPr id="16" name="直線接點 15"/>
            <p:cNvCxnSpPr/>
            <p:nvPr userDrawn="1"/>
          </p:nvCxnSpPr>
          <p:spPr>
            <a:xfrm>
              <a:off x="3131840" y="3789040"/>
              <a:ext cx="0" cy="306896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群組 7"/>
            <p:cNvGrpSpPr/>
            <p:nvPr userDrawn="1"/>
          </p:nvGrpSpPr>
          <p:grpSpPr>
            <a:xfrm>
              <a:off x="1043608" y="2399658"/>
              <a:ext cx="2808312" cy="1605406"/>
              <a:chOff x="708124" y="2183225"/>
              <a:chExt cx="5636613" cy="340601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lum bright="10000"/>
              </a:blip>
              <a:srcRect l="8454" t="30577" r="7008" b="18339"/>
              <a:stretch>
                <a:fillRect/>
              </a:stretch>
            </p:blipFill>
            <p:spPr bwMode="auto">
              <a:xfrm>
                <a:off x="708124" y="2183225"/>
                <a:ext cx="5636613" cy="3406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9" descr="C:\Users\EW\Desktop\noun_166991_cc.png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lum bright="10000"/>
              </a:blip>
              <a:srcRect b="15487"/>
              <a:stretch>
                <a:fillRect/>
              </a:stretch>
            </p:blipFill>
            <p:spPr bwMode="auto">
              <a:xfrm>
                <a:off x="2195736" y="2780928"/>
                <a:ext cx="2592288" cy="2190808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</p:pic>
        </p:grpSp>
        <p:sp>
          <p:nvSpPr>
            <p:cNvPr id="17" name="文字方塊 16"/>
            <p:cNvSpPr txBox="1"/>
            <p:nvPr userDrawn="1"/>
          </p:nvSpPr>
          <p:spPr>
            <a:xfrm>
              <a:off x="2725564" y="3933056"/>
              <a:ext cx="9823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latin typeface="AR CENA" pitchFamily="2" charset="0"/>
                </a:rPr>
                <a:t>PTT</a:t>
              </a:r>
              <a:endParaRPr lang="zh-TW" altLang="en-US" sz="3200" b="1" dirty="0">
                <a:latin typeface="AR CENA" pitchFamily="2" charset="0"/>
              </a:endParaRPr>
            </a:p>
          </p:txBody>
        </p:sp>
      </p:grpSp>
      <p:pic>
        <p:nvPicPr>
          <p:cNvPr id="41" name="Picture 4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9B6A53"/>
              </a:clrFrom>
              <a:clrTo>
                <a:srgbClr val="9B6A53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 flipH="1">
            <a:off x="3491880" y="3068960"/>
            <a:ext cx="1008112" cy="74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群組 47"/>
          <p:cNvGrpSpPr/>
          <p:nvPr userDrawn="1"/>
        </p:nvGrpSpPr>
        <p:grpSpPr>
          <a:xfrm flipH="1">
            <a:off x="8100392" y="6281936"/>
            <a:ext cx="792088" cy="576064"/>
            <a:chOff x="4387948" y="4941168"/>
            <a:chExt cx="1984252" cy="1440160"/>
          </a:xfrm>
        </p:grpSpPr>
        <p:pic>
          <p:nvPicPr>
            <p:cNvPr id="45" name="Picture 7"/>
            <p:cNvPicPr>
              <a:picLocks noChangeAspect="1" noChangeArrowheads="1"/>
            </p:cNvPicPr>
            <p:nvPr userDrawn="1"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0000"/>
            </a:blip>
            <a:srcRect r="37434"/>
            <a:stretch>
              <a:fillRect/>
            </a:stretch>
          </p:blipFill>
          <p:spPr bwMode="auto">
            <a:xfrm>
              <a:off x="4387948" y="5185457"/>
              <a:ext cx="792088" cy="1114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11" cstate="print">
              <a:lum bright="10000"/>
            </a:blip>
            <a:srcRect/>
            <a:stretch>
              <a:fillRect/>
            </a:stretch>
          </p:blipFill>
          <p:spPr bwMode="auto">
            <a:xfrm flipH="1">
              <a:off x="4716016" y="4941168"/>
              <a:ext cx="165618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3" name="Picture 4" descr="https://fbcdn-sphotos-b-a.akamaihd.net/hphotos-ak-xpf1/v/t34.0-12/12207927_1178415052172555_406852732_n.jpg?oh=456cb2cf7ce180928996a0732dcb41b5&amp;oe=5653C75B&amp;__gda__=1448407307_4c4f8dcd73cd9d467b5b007f752fef90"/>
          <p:cNvPicPr>
            <a:picLocks noChangeAspect="1" noChangeArrowheads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2" t="15426" r="39983" b="20299"/>
          <a:stretch>
            <a:fillRect/>
          </a:stretch>
        </p:blipFill>
        <p:spPr bwMode="auto">
          <a:xfrm>
            <a:off x="3779912" y="1052736"/>
            <a:ext cx="888071" cy="822288"/>
          </a:xfrm>
          <a:prstGeom prst="rect">
            <a:avLst/>
          </a:prstGeom>
          <a:noFill/>
        </p:spPr>
      </p:pic>
      <p:sp>
        <p:nvSpPr>
          <p:cNvPr id="55" name="圓角矩形 54"/>
          <p:cNvSpPr/>
          <p:nvPr userDrawn="1"/>
        </p:nvSpPr>
        <p:spPr>
          <a:xfrm>
            <a:off x="3491880" y="548680"/>
            <a:ext cx="5652120" cy="1872208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圓角矩形 57"/>
          <p:cNvSpPr/>
          <p:nvPr userDrawn="1"/>
        </p:nvSpPr>
        <p:spPr>
          <a:xfrm>
            <a:off x="3347864" y="3140968"/>
            <a:ext cx="5796136" cy="3168352"/>
          </a:xfrm>
          <a:prstGeom prst="round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9" name="群組 48"/>
          <p:cNvGrpSpPr/>
          <p:nvPr userDrawn="1"/>
        </p:nvGrpSpPr>
        <p:grpSpPr>
          <a:xfrm>
            <a:off x="3059832" y="5229200"/>
            <a:ext cx="1944216" cy="1440160"/>
            <a:chOff x="4387948" y="4941168"/>
            <a:chExt cx="1984252" cy="1440160"/>
          </a:xfrm>
        </p:grpSpPr>
        <p:pic>
          <p:nvPicPr>
            <p:cNvPr id="50" name="Picture 7"/>
            <p:cNvPicPr>
              <a:picLocks noChangeAspect="1" noChangeArrowheads="1"/>
            </p:cNvPicPr>
            <p:nvPr userDrawn="1"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0000"/>
            </a:blip>
            <a:srcRect r="37434"/>
            <a:stretch>
              <a:fillRect/>
            </a:stretch>
          </p:blipFill>
          <p:spPr bwMode="auto">
            <a:xfrm>
              <a:off x="4387948" y="5185457"/>
              <a:ext cx="792088" cy="1114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"/>
            </a:effectLst>
          </p:spPr>
        </p:pic>
        <p:pic>
          <p:nvPicPr>
            <p:cNvPr id="51" name="Picture 8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10000"/>
            </a:blip>
            <a:srcRect/>
            <a:stretch>
              <a:fillRect/>
            </a:stretch>
          </p:blipFill>
          <p:spPr bwMode="auto">
            <a:xfrm flipH="1">
              <a:off x="4716016" y="4941168"/>
              <a:ext cx="165618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"/>
            </a:effectLst>
          </p:spPr>
        </p:pic>
      </p:grp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9B6A53"/>
              </a:clrFrom>
              <a:clrTo>
                <a:srgbClr val="9B6A53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 flipH="1">
            <a:off x="323528" y="0"/>
            <a:ext cx="3384376" cy="250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標題 1"/>
          <p:cNvSpPr>
            <a:spLocks noGrp="1"/>
          </p:cNvSpPr>
          <p:nvPr>
            <p:ph type="title" hasCustomPrompt="1"/>
          </p:nvPr>
        </p:nvSpPr>
        <p:spPr>
          <a:xfrm>
            <a:off x="4860032" y="2924944"/>
            <a:ext cx="3347864" cy="836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單元名稱</a:t>
            </a:r>
            <a:endParaRPr lang="zh-TW" altLang="en-US" dirty="0"/>
          </a:p>
        </p:txBody>
      </p:sp>
      <p:sp>
        <p:nvSpPr>
          <p:cNvPr id="46" name="文字版面配置區 45"/>
          <p:cNvSpPr>
            <a:spLocks noGrp="1"/>
          </p:cNvSpPr>
          <p:nvPr>
            <p:ph type="body" sz="quarter" idx="10" hasCustomPrompt="1"/>
          </p:nvPr>
        </p:nvSpPr>
        <p:spPr>
          <a:xfrm>
            <a:off x="3648807" y="984023"/>
            <a:ext cx="5364088" cy="936625"/>
          </a:xfrm>
        </p:spPr>
        <p:txBody>
          <a:bodyPr>
            <a:noAutofit/>
          </a:bodyPr>
          <a:lstStyle>
            <a:lvl1pPr algn="ctr">
              <a:buNone/>
              <a:defRPr sz="5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 smtClean="0"/>
              <a:t>課程標題</a:t>
            </a:r>
            <a:endParaRPr lang="zh-TW" altLang="en-US" dirty="0"/>
          </a:p>
        </p:txBody>
      </p:sp>
      <p:sp>
        <p:nvSpPr>
          <p:cNvPr id="44" name="文字版面配置區 43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149080"/>
            <a:ext cx="3384376" cy="792163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TW" altLang="en-US" sz="3600" b="1" kern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授課老師</a:t>
            </a:r>
            <a:endParaRPr lang="zh-TW" altLang="en-US" dirty="0"/>
          </a:p>
        </p:txBody>
      </p:sp>
      <p:sp>
        <p:nvSpPr>
          <p:cNvPr id="52" name="文字版面配置區 51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5373216"/>
            <a:ext cx="3456384" cy="720749"/>
          </a:xfrm>
        </p:spPr>
        <p:txBody>
          <a:bodyPr>
            <a:normAutofit/>
          </a:bodyPr>
          <a:lstStyle>
            <a:lvl1pPr algn="ctr">
              <a:buNone/>
              <a:defRPr lang="zh-TW" altLang="en-US" sz="3600" b="1" kern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助教名稱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上彎箭號 45"/>
          <p:cNvSpPr/>
          <p:nvPr userDrawn="1"/>
        </p:nvSpPr>
        <p:spPr>
          <a:xfrm flipH="1">
            <a:off x="-1116632" y="1268760"/>
            <a:ext cx="10729192" cy="5589240"/>
          </a:xfrm>
          <a:prstGeom prst="bentUpArrow">
            <a:avLst>
              <a:gd name="adj1" fmla="val 9429"/>
              <a:gd name="adj2" fmla="val 20891"/>
              <a:gd name="adj3" fmla="val 2067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上彎箭號 46"/>
          <p:cNvSpPr/>
          <p:nvPr userDrawn="1"/>
        </p:nvSpPr>
        <p:spPr>
          <a:xfrm flipH="1">
            <a:off x="-612576" y="2060848"/>
            <a:ext cx="10260632" cy="4509120"/>
          </a:xfrm>
          <a:prstGeom prst="bentUpArrow">
            <a:avLst>
              <a:gd name="adj1" fmla="val 9429"/>
              <a:gd name="adj2" fmla="val 20891"/>
              <a:gd name="adj3" fmla="val 2067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上彎箭號 47"/>
          <p:cNvSpPr/>
          <p:nvPr userDrawn="1"/>
        </p:nvSpPr>
        <p:spPr>
          <a:xfrm flipH="1">
            <a:off x="-252536" y="2924944"/>
            <a:ext cx="9937104" cy="3429000"/>
          </a:xfrm>
          <a:prstGeom prst="bentUpArrow">
            <a:avLst>
              <a:gd name="adj1" fmla="val 9429"/>
              <a:gd name="adj2" fmla="val 20891"/>
              <a:gd name="adj3" fmla="val 2067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內容版面配置區 2"/>
          <p:cNvSpPr>
            <a:spLocks noGrp="1"/>
          </p:cNvSpPr>
          <p:nvPr>
            <p:ph idx="1"/>
          </p:nvPr>
        </p:nvSpPr>
        <p:spPr>
          <a:xfrm>
            <a:off x="899592" y="1412776"/>
            <a:ext cx="8100392" cy="4353347"/>
          </a:xfrm>
          <a:solidFill>
            <a:schemeClr val="accent6">
              <a:lumMod val="60000"/>
              <a:lumOff val="40000"/>
              <a:alpha val="12000"/>
            </a:schemeClr>
          </a:solidFill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35" name="Picture 3" descr="C:\Users\solopig123\Downloads\noun_108507_cc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441" b="34880"/>
          <a:stretch>
            <a:fillRect/>
          </a:stretch>
        </p:blipFill>
        <p:spPr bwMode="auto">
          <a:xfrm>
            <a:off x="7596336" y="5661248"/>
            <a:ext cx="1390464" cy="690773"/>
          </a:xfrm>
          <a:prstGeom prst="rect">
            <a:avLst/>
          </a:prstGeom>
          <a:noFill/>
        </p:spPr>
      </p:pic>
      <p:grpSp>
        <p:nvGrpSpPr>
          <p:cNvPr id="36" name="群組 35"/>
          <p:cNvGrpSpPr/>
          <p:nvPr userDrawn="1"/>
        </p:nvGrpSpPr>
        <p:grpSpPr>
          <a:xfrm>
            <a:off x="0" y="0"/>
            <a:ext cx="9144000" cy="1196752"/>
            <a:chOff x="0" y="0"/>
            <a:chExt cx="9144000" cy="836712"/>
          </a:xfrm>
          <a:solidFill>
            <a:srgbClr val="51CCED"/>
          </a:solidFill>
        </p:grpSpPr>
        <p:sp>
          <p:nvSpPr>
            <p:cNvPr id="37" name="矩形 36"/>
            <p:cNvSpPr/>
            <p:nvPr userDrawn="1"/>
          </p:nvSpPr>
          <p:spPr>
            <a:xfrm>
              <a:off x="0" y="0"/>
              <a:ext cx="3203848" cy="8367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直角三角形 37"/>
            <p:cNvSpPr/>
            <p:nvPr userDrawn="1"/>
          </p:nvSpPr>
          <p:spPr>
            <a:xfrm flipV="1">
              <a:off x="3203848" y="0"/>
              <a:ext cx="1152128" cy="836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 userDrawn="1"/>
          </p:nvSpPr>
          <p:spPr>
            <a:xfrm>
              <a:off x="4067944" y="0"/>
              <a:ext cx="5076056" cy="18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0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3347864" cy="836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41" name="Picture 2" descr="C:\Users\solopig123\Downloads\noun_192573_cc.png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 b="13281"/>
          <a:stretch>
            <a:fillRect/>
          </a:stretch>
        </p:blipFill>
        <p:spPr bwMode="auto">
          <a:xfrm>
            <a:off x="7092280" y="4828979"/>
            <a:ext cx="2339752" cy="202902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3933056"/>
            <a:ext cx="16916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09DF1-C8C8-4FD2-8CF2-DB6A0FE29A1E}" type="datetimeFigureOut">
              <a:rPr lang="zh-TW" altLang="en-US" smtClean="0"/>
              <a:pPr/>
              <a:t>2016/5/31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C2920-AAF2-43C9-86E1-A496D32E08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23928" y="2664259"/>
            <a:ext cx="5472608" cy="1844861"/>
          </a:xfrm>
        </p:spPr>
        <p:txBody>
          <a:bodyPr/>
          <a:lstStyle/>
          <a:p>
            <a:pPr>
              <a:defRPr/>
            </a:pPr>
            <a:r>
              <a:rPr lang="zh-TW" altLang="en-US" sz="6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網路主權</a:t>
            </a:r>
            <a:r>
              <a:rPr lang="en-US" altLang="zh-TW" sz="6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與公民論壇</a:t>
            </a:r>
            <a:endParaRPr lang="zh-TW" alt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667610" y="692696"/>
            <a:ext cx="4440894" cy="1299960"/>
          </a:xfrm>
        </p:spPr>
        <p:txBody>
          <a:bodyPr/>
          <a:lstStyle/>
          <a:p>
            <a:pPr algn="l"/>
            <a:r>
              <a:rPr lang="zh-TW" altLang="en-US" sz="27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臺北商業大學</a:t>
            </a:r>
            <a:endParaRPr lang="en-US" altLang="zh-TW" sz="27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7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學期選修通識</a:t>
            </a:r>
            <a:endParaRPr lang="en-US" altLang="zh-TW" sz="27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7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網路民主與公共論壇</a:t>
            </a:r>
            <a:endParaRPr lang="en-US" altLang="zh-TW" sz="27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3203848" y="4941168"/>
            <a:ext cx="5904656" cy="1454428"/>
          </a:xfrm>
        </p:spPr>
        <p:txBody>
          <a:bodyPr>
            <a:noAutofit/>
          </a:bodyPr>
          <a:lstStyle/>
          <a:p>
            <a:pPr algn="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授課教師：陳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閔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翔  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識教育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中心助理教授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教學助理：傅馨瑩、陳羿蓁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2016.6.1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1619672" y="6417688"/>
            <a:ext cx="6552728" cy="1454428"/>
          </a:xfrm>
        </p:spPr>
        <p:txBody>
          <a:bodyPr>
            <a:noAutofit/>
          </a:bodyPr>
          <a:lstStyle/>
          <a:p>
            <a:pPr algn="r"/>
            <a:r>
              <a:rPr lang="zh-TW" altLang="en-US" sz="2100" dirty="0" smtClean="0">
                <a:solidFill>
                  <a:srgbClr val="EE3E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2100" dirty="0">
                <a:solidFill>
                  <a:srgbClr val="EE3E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課程由</a:t>
            </a:r>
            <a:r>
              <a:rPr lang="zh-TW" altLang="en-US" sz="2100" dirty="0" smtClean="0">
                <a:solidFill>
                  <a:srgbClr val="EE3E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教育部通識課程革新計畫所</a:t>
            </a:r>
            <a:r>
              <a:rPr lang="zh-TW" altLang="en-US" sz="2100" dirty="0">
                <a:solidFill>
                  <a:srgbClr val="EE3E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支持</a:t>
            </a:r>
            <a:endParaRPr lang="en-US" altLang="zh-TW" sz="2100" dirty="0">
              <a:solidFill>
                <a:srgbClr val="EE3E3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657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12776"/>
            <a:ext cx="7776864" cy="5688632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資訊是一種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公共財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：長久來看，當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一個人知道某事而傳播出去，其他人是會從中獲利的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知的權利？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經濟學的觀念：資訊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知道隔壁街正在火災或捷運上正在發生殺人搶案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，不只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內化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(internalize)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益於我們，同時也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積極外化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(positive externalize)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益於它人。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網路公共生活的特性：例如人肉搜索與侵犯隱私之間的界線。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 網路主權與公共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</a:t>
            </a:r>
            <a:endParaRPr lang="zh-TW" altLang="zh-TW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04856" cy="52565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群體級化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：團體成員一開始即有某些偏向，在商議後，人們會朝偏向的方向繼續移動，最後形成極端的觀點。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健康的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公共對話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能避免級化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激情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單一化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，過濾錯誤的資訊，偏見的機制，從而能互相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與傾聽不同意見，進行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公共學習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與生活。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論壇，論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談，亂談：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公共領域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評論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與私人領域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八卦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 網路主權與公共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</a:t>
            </a:r>
            <a:endParaRPr lang="zh-TW" altLang="zh-TW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848872" cy="52565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消費者主權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商業性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：屬於自由消費市場。個人對網路使用熱忱，強化過濾的力量。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主權原則來自於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價格系統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，政治人物宣傳「意見」就是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販賣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「政見」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，但它仍要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由市場供需的力量來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那隻手？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消費者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主權關鍵在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偏好與選擇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從遙控器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鍵盤→滑鼠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手指，從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bbs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/msn →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yahoo/google/fb/WeChat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→line/</a:t>
            </a:r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Dcard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/Instagram</a:t>
            </a:r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4400" dirty="0" smtClean="0">
                <a:solidFill>
                  <a:schemeClr val="tx1"/>
                </a:solidFill>
              </a:rPr>
              <a:t> 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兩種網路主權概念 </a:t>
            </a:r>
            <a:endParaRPr lang="zh-TW" altLang="zh-TW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848872" cy="518457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政治主權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公共性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：自由政治市場。基於民主多元選擇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參政，小英參選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它不認為個人偏好既定不變，反而，民主自治就是「透過討論來治理」，並且轉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變觀念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在公共領域以理服人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。若討論只簡化成各方角力的妥協物，它將喪失民主公共性的本意。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民主素養的重心是能修正錯誤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，說服與被說服，並接納不同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4400" dirty="0" smtClean="0">
                <a:solidFill>
                  <a:schemeClr val="tx1"/>
                </a:solidFill>
              </a:rPr>
              <a:t> 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兩種網路主權概念 </a:t>
            </a:r>
            <a:endParaRPr lang="zh-TW" altLang="zh-TW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76864" cy="56166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公民論壇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(citizen forum)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：一種審議民主討論議題的方式，有別於已發展出操作模式的公民會議與共識會議，包括線上公民論壇。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公民</a:t>
            </a:r>
            <a:r>
              <a:rPr lang="en-US" altLang="zh-TW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lang="en-US" altLang="zh-TW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對話圈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與共享原則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：公共論壇的精神，是透過討論圈的理性形成，探詢真理與事實，它必須遵循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開放原則，讓圈外人與圈內人能夠交流共享與知識傳播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zh-TW" altLang="en-US" sz="4400" dirty="0" smtClean="0">
                <a:solidFill>
                  <a:schemeClr val="tx1"/>
                </a:solidFill>
              </a:rPr>
              <a:t> 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公民論壇與公共學習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7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488832" cy="5184576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現代公民最重要的是判讀訊息的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媒體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新時代判讀力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而涉及訊息的公平與自由接收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使用與傳播的是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民主素養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倫理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法律素養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的範疇。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網路的民主價值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：更直接，更即時與更快速地匯集言論，產生力量，改造社會。但也因為淺碟文化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持續性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，停留在低頭族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刷手族即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網路山頂洞人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：按讚→留言→行動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  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網路對</a:t>
            </a:r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民主的發展影響</a:t>
            </a:r>
            <a:endParaRPr lang="zh-TW" altLang="zh-TW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76864" cy="50405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正面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：我們的生活充斥各種媒介，人際溝通互動不再只是面對面，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數位媒介成為當下公共生活發生的重要場域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。這是當代社會生活的重要特徵。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反面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：媒體形貌千變萬化與時俱進，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媒體素養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不應只聚焦於不同型式的媒介運作上，否則培育的只是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轉瞬間就過時的技能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飛鴿傳書→電報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→電話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call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機→智障型手機→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iphone6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?)</a:t>
            </a:r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七  網路對民主的發展影響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76864" cy="504056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公民論壇是實踐，不是理論。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400"/>
              </a:spcBef>
              <a:buFont typeface="Wingdings" pitchFamily="2" charset="2"/>
              <a:buChar char="l"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public good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：公共財→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公共善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spcBef>
                <a:spcPts val="4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公共行動需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實踐智慧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溝通理性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。新主權觀：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媒體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民主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公共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人！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4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400"/>
              </a:spcBef>
              <a:buFont typeface="Arial" charset="0"/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數位隔離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落差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：沒有網路的人變成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網路貧民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。斷線的人變成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網路災民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→新的信任關係與新平等主義。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400"/>
              </a:spcBef>
              <a:buFont typeface="Arial" charset="0"/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共時性：網站共通特徵與發展方式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    </a:t>
            </a:r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  網路尚未成功，民主仍須努力  </a:t>
            </a:r>
            <a:endParaRPr lang="zh-TW" altLang="zh-TW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8" y="0"/>
            <a:ext cx="9145948" cy="6858000"/>
          </a:xfrm>
        </p:spPr>
      </p:pic>
    </p:spTree>
    <p:extLst>
      <p:ext uri="{BB962C8B-B14F-4D97-AF65-F5344CB8AC3E}">
        <p14:creationId xmlns:p14="http://schemas.microsoft.com/office/powerpoint/2010/main" val="28232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1556792"/>
            <a:ext cx="8100392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聆聽  小組討論時間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Thank you for your attention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47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http://static.ettoday.net/images/1796/d1796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5494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4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224137"/>
            <a:ext cx="7848872" cy="55892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身處於媒體的時代，公開辯論仍是可能的，</a:t>
            </a:r>
          </a:p>
          <a:p>
            <a:pPr marL="0" indent="0">
              <a:buNone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這樣做將為我們的公共生活賦予活力。</a:t>
            </a:r>
          </a:p>
          <a:p>
            <a:pPr marL="0" indent="0" algn="r"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~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桑德爾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(Michael 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Sandel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96952"/>
            <a:ext cx="4067175" cy="40671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145" y="3212976"/>
            <a:ext cx="5772217" cy="385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72324"/>
            <a:ext cx="5256584" cy="7030323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891"/>
            <a:ext cx="4764021" cy="357301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1225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268760"/>
            <a:ext cx="7848872" cy="558924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新媒體與數位民主時代：網路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使用權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rights)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控制權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(power)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資訊政治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→新的社會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自由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倫理觀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時代年度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風雲人物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1982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個人電腦            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spcBef>
                <a:spcPts val="600"/>
              </a:spcBef>
              <a:buFont typeface="Arial" charset="0"/>
              <a:buNone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1988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瀕危的地球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spcBef>
                <a:spcPts val="600"/>
              </a:spcBef>
              <a:buFont typeface="Arial" charset="0"/>
              <a:buNone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2006you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2008(2012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歐巴馬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spcBef>
                <a:spcPts val="600"/>
              </a:spcBef>
              <a:buFont typeface="Arial" charset="0"/>
              <a:buNone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2010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馬克祖克柏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(fb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示威者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spcBef>
                <a:spcPts val="600"/>
              </a:spcBef>
              <a:buFont typeface="Arial" charset="0"/>
              <a:buNone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教宗方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濟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2014Ebola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伊波拉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)Fighters</a:t>
            </a:r>
          </a:p>
          <a:p>
            <a:pPr marL="0" indent="0" algn="just">
              <a:spcBef>
                <a:spcPts val="600"/>
              </a:spcBef>
              <a:buFont typeface="Arial" charset="0"/>
              <a:buNone/>
              <a:defRPr/>
            </a:pPr>
            <a:endParaRPr lang="zh-TW" altLang="en-US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  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數位民主的發展</a:t>
            </a:r>
            <a:endParaRPr lang="zh-TW" altLang="zh-TW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7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04856" cy="5184576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或使用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部落格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進行言論與行動，具有互動式媒體特徵，傳統媒體仍有過濾與監督功能，但較為單一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網路的第五權特徵更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批判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能動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第五權是一種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多元文化，文化公民權與公民社會的交織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網路共和國？網路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世界的壟斷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專營→誰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統治？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統治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?)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誰瀏覽？誰被偷窺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李婉玉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劉建國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馬總統跑步走光照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二  從第四權到第五權？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268760"/>
            <a:ext cx="7560840" cy="5544616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全球化下新主權關係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邊界：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媒體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民主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民主化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隱含新獨裁形式，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自由化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隱含新壟斷內容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協同過濾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(collaborative filtering)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：網站架設者透過系統統計與引導，將資訊統合與過濾，並嘗試把資料媒合。例如在亞馬遜購書，它會自動根據你的搜尋把和你相同品味人的產品顯示給你→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思考：系統整合的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優缺點。</a:t>
            </a:r>
            <a:endParaRPr lang="en-US" altLang="zh-TW" b="1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異質整合度越高，價值越高！</a:t>
            </a:r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 網路民主化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自由化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268760"/>
            <a:ext cx="7488832" cy="54452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電子化：線上投票，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電子化的優點是它可以記錄所有的東西，包括文字、數字，並可以快速進行統計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→大數據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資訊超載危機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：太多選擇、太多話題、太多觀點。當資訊氾濫成災，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過濾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就成為必要手段，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判斷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成為必備能力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。它通常透過縮小化的方式來避免超載→事實上超載危機與過濾需求是相伴相生的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問題不是資訊過多，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而是人的認知與判斷能力是否成熟到足以分析過濾。 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  <a:defRPr/>
            </a:pP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 </a:t>
            </a:r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網路民主化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與自由化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632848" cy="54452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資訊媒體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：不只是使用媒體的基本能力，更是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網路特性的規範認知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，及對媒體訊息保持開放，批判思考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網路的媒體素養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能力與對網路社會的道德爭議做理性判斷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網路倫理素養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重新定義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：奇摩知識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家？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維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基百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科？百度？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重構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關鍵字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：次文化的崛起，自我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)VS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他者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邊陲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？御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宅學與髒話文化。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 </a:t>
            </a:r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網路民主化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與自由化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5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1870</TotalTime>
  <Words>1383</Words>
  <Application>Microsoft Office PowerPoint</Application>
  <PresentationFormat>如螢幕大小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自訂設計</vt:lpstr>
      <vt:lpstr>網路主權 與公民論壇</vt:lpstr>
      <vt:lpstr>PowerPoint 簡報</vt:lpstr>
      <vt:lpstr>PowerPoint 簡報</vt:lpstr>
      <vt:lpstr>PowerPoint 簡報</vt:lpstr>
      <vt:lpstr>一  數位民主的發展</vt:lpstr>
      <vt:lpstr>二  從第四權到第五權？</vt:lpstr>
      <vt:lpstr>三  網路民主化與自由化</vt:lpstr>
      <vt:lpstr>三  網路民主化與自由化</vt:lpstr>
      <vt:lpstr>三  網路民主化與自由化</vt:lpstr>
      <vt:lpstr>四  網路主權與公共財</vt:lpstr>
      <vt:lpstr>四  網路主權與公共財</vt:lpstr>
      <vt:lpstr>五 兩種網路主權概念 </vt:lpstr>
      <vt:lpstr>五 兩種網路主權概念 </vt:lpstr>
      <vt:lpstr>六 公民論壇與公共學習</vt:lpstr>
      <vt:lpstr>七  網路對民主的發展影響</vt:lpstr>
      <vt:lpstr>七  網路對民主的發展影響</vt:lpstr>
      <vt:lpstr>結論  網路尚未成功，民主仍須努力  </vt:lpstr>
      <vt:lpstr>PowerPoint 簡報</vt:lpstr>
      <vt:lpstr>PowerPoint 簡報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solopig123</dc:creator>
  <cp:lastModifiedBy>5368</cp:lastModifiedBy>
  <cp:revision>215</cp:revision>
  <dcterms:created xsi:type="dcterms:W3CDTF">2016-01-16T17:43:05Z</dcterms:created>
  <dcterms:modified xsi:type="dcterms:W3CDTF">2016-05-31T09:02:33Z</dcterms:modified>
</cp:coreProperties>
</file>