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15"/>
  </p:handoutMasterIdLst>
  <p:sldIdLst>
    <p:sldId id="256" r:id="rId2"/>
    <p:sldId id="257" r:id="rId3"/>
    <p:sldId id="259" r:id="rId4"/>
    <p:sldId id="315" r:id="rId5"/>
    <p:sldId id="329" r:id="rId6"/>
    <p:sldId id="330" r:id="rId7"/>
    <p:sldId id="319" r:id="rId8"/>
    <p:sldId id="320" r:id="rId9"/>
    <p:sldId id="336" r:id="rId10"/>
    <p:sldId id="321" r:id="rId11"/>
    <p:sldId id="334" r:id="rId12"/>
    <p:sldId id="335" r:id="rId13"/>
    <p:sldId id="280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E3E3E"/>
    <a:srgbClr val="51CCED"/>
    <a:srgbClr val="8BDDF3"/>
    <a:srgbClr val="9B6A53"/>
    <a:srgbClr val="0277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1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C38CB-C988-421A-8155-469D93ED2EE1}" type="datetimeFigureOut">
              <a:rPr lang="zh-TW" altLang="en-US" smtClean="0"/>
              <a:pPr/>
              <a:t>2016/3/27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63A7A-DF40-4EC6-8D8A-1B8FFFAA8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3234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bg>
      <p:bgPr>
        <a:solidFill>
          <a:srgbClr val="51C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637975" y="-72008"/>
            <a:ext cx="396875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3" name="直線接點 22"/>
          <p:cNvCxnSpPr/>
          <p:nvPr userDrawn="1"/>
        </p:nvCxnSpPr>
        <p:spPr>
          <a:xfrm flipH="1">
            <a:off x="1187624" y="1916832"/>
            <a:ext cx="288032" cy="72008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 userDrawn="1"/>
        </p:nvCxnSpPr>
        <p:spPr>
          <a:xfrm>
            <a:off x="1979712" y="1916832"/>
            <a:ext cx="0" cy="7920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 userDrawn="1"/>
        </p:nvCxnSpPr>
        <p:spPr>
          <a:xfrm>
            <a:off x="2411760" y="1916832"/>
            <a:ext cx="288032" cy="72008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10000"/>
          </a:blip>
          <a:srcRect r="37434"/>
          <a:stretch>
            <a:fillRect/>
          </a:stretch>
        </p:blipFill>
        <p:spPr bwMode="auto">
          <a:xfrm flipH="1">
            <a:off x="0" y="4797152"/>
            <a:ext cx="992427" cy="1114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8" name="直線接點 37"/>
          <p:cNvCxnSpPr/>
          <p:nvPr userDrawn="1"/>
        </p:nvCxnSpPr>
        <p:spPr>
          <a:xfrm flipH="1">
            <a:off x="2915816" y="3429000"/>
            <a:ext cx="648072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群組 17"/>
          <p:cNvGrpSpPr/>
          <p:nvPr userDrawn="1"/>
        </p:nvGrpSpPr>
        <p:grpSpPr>
          <a:xfrm>
            <a:off x="539552" y="2636912"/>
            <a:ext cx="2880320" cy="4221088"/>
            <a:chOff x="1043608" y="2399658"/>
            <a:chExt cx="2808312" cy="4458342"/>
          </a:xfrm>
        </p:grpSpPr>
        <p:cxnSp>
          <p:nvCxnSpPr>
            <p:cNvPr id="10" name="直線接點 9"/>
            <p:cNvCxnSpPr/>
            <p:nvPr userDrawn="1"/>
          </p:nvCxnSpPr>
          <p:spPr>
            <a:xfrm>
              <a:off x="1835696" y="3789040"/>
              <a:ext cx="0" cy="3068960"/>
            </a:xfrm>
            <a:prstGeom prst="line">
              <a:avLst/>
            </a:prstGeom>
            <a:ln w="76200">
              <a:solidFill>
                <a:srgbClr val="0277BD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1" name="Picture 21" descr="https://www.dcard.tw/img/favicon_144.png"/>
            <p:cNvPicPr>
              <a:picLocks noChangeAspect="1" noChangeArrowheads="1"/>
            </p:cNvPicPr>
            <p:nvPr userDrawn="1"/>
          </p:nvPicPr>
          <p:blipFill>
            <a:blip r:embed="rId4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1521892" y="5635475"/>
              <a:ext cx="673844" cy="673845"/>
            </a:xfrm>
            <a:prstGeom prst="rect">
              <a:avLst/>
            </a:prstGeom>
            <a:noFill/>
          </p:spPr>
        </p:pic>
        <p:cxnSp>
          <p:nvCxnSpPr>
            <p:cNvPr id="12" name="直線接點 11"/>
            <p:cNvCxnSpPr/>
            <p:nvPr userDrawn="1"/>
          </p:nvCxnSpPr>
          <p:spPr>
            <a:xfrm>
              <a:off x="2267744" y="3789040"/>
              <a:ext cx="0" cy="3068960"/>
            </a:xfrm>
            <a:prstGeom prst="line">
              <a:avLst/>
            </a:prstGeom>
            <a:ln w="76200">
              <a:solidFill>
                <a:srgbClr val="EE3E3E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17"/>
            <p:cNvPicPr>
              <a:picLocks noChangeAspect="1" noChangeArrowheads="1"/>
            </p:cNvPicPr>
            <p:nvPr userDrawn="1"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10000"/>
            </a:blip>
            <a:srcRect/>
            <a:stretch>
              <a:fillRect/>
            </a:stretch>
          </p:blipFill>
          <p:spPr bwMode="auto">
            <a:xfrm>
              <a:off x="1907704" y="5013176"/>
              <a:ext cx="720080" cy="72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4" name="直線接點 13"/>
            <p:cNvCxnSpPr/>
            <p:nvPr userDrawn="1"/>
          </p:nvCxnSpPr>
          <p:spPr>
            <a:xfrm>
              <a:off x="2699792" y="3789040"/>
              <a:ext cx="0" cy="3068960"/>
            </a:xfrm>
            <a:prstGeom prst="line">
              <a:avLst/>
            </a:prstGeom>
            <a:ln w="76200">
              <a:solidFill>
                <a:srgbClr val="9B6A53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Picture 19" descr="https://encrypted-tbn1.gstatic.com/images?q=tbn:ANd9GcQlo_ETfkAG-FeFLg5CpaJFR4gSZ1A94C2XAzkGPBHPr6kUszo9"/>
            <p:cNvPicPr>
              <a:picLocks noChangeAspect="1" noChangeArrowheads="1"/>
            </p:cNvPicPr>
            <p:nvPr userDrawn="1"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10000"/>
            </a:blip>
            <a:srcRect/>
            <a:stretch>
              <a:fillRect/>
            </a:stretch>
          </p:blipFill>
          <p:spPr bwMode="auto">
            <a:xfrm>
              <a:off x="2207613" y="4416912"/>
              <a:ext cx="1030265" cy="772052"/>
            </a:xfrm>
            <a:prstGeom prst="rect">
              <a:avLst/>
            </a:prstGeom>
            <a:noFill/>
          </p:spPr>
        </p:pic>
        <p:cxnSp>
          <p:nvCxnSpPr>
            <p:cNvPr id="16" name="直線接點 15"/>
            <p:cNvCxnSpPr/>
            <p:nvPr userDrawn="1"/>
          </p:nvCxnSpPr>
          <p:spPr>
            <a:xfrm>
              <a:off x="3131840" y="3789040"/>
              <a:ext cx="0" cy="306896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群組 7"/>
            <p:cNvGrpSpPr/>
            <p:nvPr userDrawn="1"/>
          </p:nvGrpSpPr>
          <p:grpSpPr>
            <a:xfrm>
              <a:off x="1043608" y="2399658"/>
              <a:ext cx="2808312" cy="1605406"/>
              <a:chOff x="708124" y="2183225"/>
              <a:chExt cx="5636613" cy="3406015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 userDrawn="1"/>
            </p:nvPicPr>
            <p:blipFill>
              <a:blip r:embed="rId7" cstate="print">
                <a:lum bright="10000"/>
              </a:blip>
              <a:srcRect l="8454" t="30577" r="7008" b="18339"/>
              <a:stretch>
                <a:fillRect/>
              </a:stretch>
            </p:blipFill>
            <p:spPr bwMode="auto">
              <a:xfrm>
                <a:off x="708124" y="2183225"/>
                <a:ext cx="5636613" cy="34060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7" name="Picture 9" descr="C:\Users\EW\Desktop\noun_166991_cc.png"/>
              <p:cNvPicPr>
                <a:picLocks noChangeAspect="1" noChangeArrowheads="1"/>
              </p:cNvPicPr>
              <p:nvPr userDrawn="1"/>
            </p:nvPicPr>
            <p:blipFill>
              <a:blip r:embed="rId8" cstate="print">
                <a:lum bright="10000"/>
              </a:blip>
              <a:srcRect b="15487"/>
              <a:stretch>
                <a:fillRect/>
              </a:stretch>
            </p:blipFill>
            <p:spPr bwMode="auto">
              <a:xfrm>
                <a:off x="2195736" y="2780928"/>
                <a:ext cx="2592288" cy="2190808"/>
              </a:xfrm>
              <a:prstGeom prst="rect">
                <a:avLst/>
              </a:prstGeom>
              <a:noFill/>
              <a:scene3d>
                <a:camera prst="isometricOffAxis1Right"/>
                <a:lightRig rig="threePt" dir="t"/>
              </a:scene3d>
            </p:spPr>
          </p:pic>
        </p:grpSp>
        <p:sp>
          <p:nvSpPr>
            <p:cNvPr id="17" name="文字方塊 16"/>
            <p:cNvSpPr txBox="1"/>
            <p:nvPr userDrawn="1"/>
          </p:nvSpPr>
          <p:spPr>
            <a:xfrm>
              <a:off x="2725564" y="3933056"/>
              <a:ext cx="9823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b="1" dirty="0" smtClean="0">
                  <a:latin typeface="AR CENA" pitchFamily="2" charset="0"/>
                </a:rPr>
                <a:t>PTT</a:t>
              </a:r>
              <a:endParaRPr lang="zh-TW" altLang="en-US" sz="3200" b="1" dirty="0">
                <a:latin typeface="AR CENA" pitchFamily="2" charset="0"/>
              </a:endParaRPr>
            </a:p>
          </p:txBody>
        </p:sp>
      </p:grpSp>
      <p:pic>
        <p:nvPicPr>
          <p:cNvPr id="41" name="Picture 4"/>
          <p:cNvPicPr>
            <a:picLocks noChangeAspect="1" noChangeArrowheads="1"/>
          </p:cNvPicPr>
          <p:nvPr userDrawn="1"/>
        </p:nvPicPr>
        <p:blipFill>
          <a:blip r:embed="rId9" cstate="print">
            <a:clrChange>
              <a:clrFrom>
                <a:srgbClr val="9B6A53"/>
              </a:clrFrom>
              <a:clrTo>
                <a:srgbClr val="9B6A53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bright="10000"/>
          </a:blip>
          <a:srcRect/>
          <a:stretch>
            <a:fillRect/>
          </a:stretch>
        </p:blipFill>
        <p:spPr bwMode="auto">
          <a:xfrm flipH="1">
            <a:off x="3491880" y="3068960"/>
            <a:ext cx="1008112" cy="74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8" name="群組 47"/>
          <p:cNvGrpSpPr/>
          <p:nvPr userDrawn="1"/>
        </p:nvGrpSpPr>
        <p:grpSpPr>
          <a:xfrm flipH="1">
            <a:off x="8100392" y="6281936"/>
            <a:ext cx="792088" cy="576064"/>
            <a:chOff x="4387948" y="4941168"/>
            <a:chExt cx="1984252" cy="1440160"/>
          </a:xfrm>
        </p:grpSpPr>
        <p:pic>
          <p:nvPicPr>
            <p:cNvPr id="45" name="Picture 7"/>
            <p:cNvPicPr>
              <a:picLocks noChangeAspect="1" noChangeArrowheads="1"/>
            </p:cNvPicPr>
            <p:nvPr userDrawn="1"/>
          </p:nvPicPr>
          <p:blipFill>
            <a:blip r:embed="rId10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lum bright="10000"/>
            </a:blip>
            <a:srcRect r="37434"/>
            <a:stretch>
              <a:fillRect/>
            </a:stretch>
          </p:blipFill>
          <p:spPr bwMode="auto">
            <a:xfrm>
              <a:off x="4387948" y="5185457"/>
              <a:ext cx="792088" cy="1114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2" name="Picture 8"/>
            <p:cNvPicPr>
              <a:picLocks noChangeAspect="1" noChangeArrowheads="1"/>
            </p:cNvPicPr>
            <p:nvPr userDrawn="1"/>
          </p:nvPicPr>
          <p:blipFill>
            <a:blip r:embed="rId11" cstate="print">
              <a:lum bright="10000"/>
            </a:blip>
            <a:srcRect/>
            <a:stretch>
              <a:fillRect/>
            </a:stretch>
          </p:blipFill>
          <p:spPr bwMode="auto">
            <a:xfrm flipH="1">
              <a:off x="4716016" y="4941168"/>
              <a:ext cx="1656184" cy="1440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53" name="Picture 4" descr="https://fbcdn-sphotos-b-a.akamaihd.net/hphotos-ak-xpf1/v/t34.0-12/12207927_1178415052172555_406852732_n.jpg?oh=456cb2cf7ce180928996a0732dcb41b5&amp;oe=5653C75B&amp;__gda__=1448407307_4c4f8dcd73cd9d467b5b007f752fef90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002" t="15426" r="39983" b="20299"/>
          <a:stretch>
            <a:fillRect/>
          </a:stretch>
        </p:blipFill>
        <p:spPr bwMode="auto">
          <a:xfrm>
            <a:off x="3779912" y="1052736"/>
            <a:ext cx="888071" cy="822288"/>
          </a:xfrm>
          <a:prstGeom prst="rect">
            <a:avLst/>
          </a:prstGeom>
          <a:noFill/>
        </p:spPr>
      </p:pic>
      <p:sp>
        <p:nvSpPr>
          <p:cNvPr id="55" name="圓角矩形 54"/>
          <p:cNvSpPr/>
          <p:nvPr userDrawn="1"/>
        </p:nvSpPr>
        <p:spPr>
          <a:xfrm>
            <a:off x="3491880" y="548680"/>
            <a:ext cx="5652120" cy="1872208"/>
          </a:xfrm>
          <a:prstGeom prst="round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圓角矩形 57"/>
          <p:cNvSpPr/>
          <p:nvPr userDrawn="1"/>
        </p:nvSpPr>
        <p:spPr>
          <a:xfrm>
            <a:off x="3347864" y="3140968"/>
            <a:ext cx="5796136" cy="3168352"/>
          </a:xfrm>
          <a:prstGeom prst="roundRect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9" name="群組 48"/>
          <p:cNvGrpSpPr/>
          <p:nvPr userDrawn="1"/>
        </p:nvGrpSpPr>
        <p:grpSpPr>
          <a:xfrm>
            <a:off x="3059832" y="5229200"/>
            <a:ext cx="1944216" cy="1440160"/>
            <a:chOff x="4387948" y="4941168"/>
            <a:chExt cx="1984252" cy="1440160"/>
          </a:xfrm>
        </p:grpSpPr>
        <p:pic>
          <p:nvPicPr>
            <p:cNvPr id="50" name="Picture 7"/>
            <p:cNvPicPr>
              <a:picLocks noChangeAspect="1" noChangeArrowheads="1"/>
            </p:cNvPicPr>
            <p:nvPr userDrawn="1"/>
          </p:nvPicPr>
          <p:blipFill>
            <a:blip r:embed="rId13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lum bright="10000"/>
            </a:blip>
            <a:srcRect r="37434"/>
            <a:stretch>
              <a:fillRect/>
            </a:stretch>
          </p:blipFill>
          <p:spPr bwMode="auto">
            <a:xfrm>
              <a:off x="4387948" y="5185457"/>
              <a:ext cx="792088" cy="1114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softEdge rad="12700"/>
            </a:effectLst>
          </p:spPr>
        </p:pic>
        <p:pic>
          <p:nvPicPr>
            <p:cNvPr id="51" name="Picture 8"/>
            <p:cNvPicPr>
              <a:picLocks noChangeAspect="1" noChangeArrowheads="1"/>
            </p:cNvPicPr>
            <p:nvPr userDrawn="1"/>
          </p:nvPicPr>
          <p:blipFill>
            <a:blip r:embed="rId14" cstate="print">
              <a:lum bright="10000"/>
            </a:blip>
            <a:srcRect/>
            <a:stretch>
              <a:fillRect/>
            </a:stretch>
          </p:blipFill>
          <p:spPr bwMode="auto">
            <a:xfrm flipH="1">
              <a:off x="4716016" y="4941168"/>
              <a:ext cx="1656184" cy="1440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softEdge rad="12700"/>
            </a:effectLst>
          </p:spPr>
        </p:pic>
      </p:grpSp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9B6A53"/>
              </a:clrFrom>
              <a:clrTo>
                <a:srgbClr val="9B6A53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lum bright="10000"/>
          </a:blip>
          <a:srcRect/>
          <a:stretch>
            <a:fillRect/>
          </a:stretch>
        </p:blipFill>
        <p:spPr bwMode="auto">
          <a:xfrm flipH="1">
            <a:off x="323528" y="0"/>
            <a:ext cx="3384376" cy="250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標題 1"/>
          <p:cNvSpPr>
            <a:spLocks noGrp="1"/>
          </p:cNvSpPr>
          <p:nvPr>
            <p:ph type="title" hasCustomPrompt="1"/>
          </p:nvPr>
        </p:nvSpPr>
        <p:spPr>
          <a:xfrm>
            <a:off x="4860032" y="2924944"/>
            <a:ext cx="3347864" cy="8367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單元名稱</a:t>
            </a:r>
            <a:endParaRPr lang="zh-TW" altLang="en-US" dirty="0"/>
          </a:p>
        </p:txBody>
      </p:sp>
      <p:sp>
        <p:nvSpPr>
          <p:cNvPr id="46" name="文字版面配置區 45"/>
          <p:cNvSpPr>
            <a:spLocks noGrp="1"/>
          </p:cNvSpPr>
          <p:nvPr>
            <p:ph type="body" sz="quarter" idx="10" hasCustomPrompt="1"/>
          </p:nvPr>
        </p:nvSpPr>
        <p:spPr>
          <a:xfrm>
            <a:off x="3648807" y="984023"/>
            <a:ext cx="5364088" cy="936625"/>
          </a:xfrm>
        </p:spPr>
        <p:txBody>
          <a:bodyPr>
            <a:noAutofit/>
          </a:bodyPr>
          <a:lstStyle>
            <a:lvl1pPr algn="ctr">
              <a:buNone/>
              <a:defRPr sz="5400" b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pPr lvl="0"/>
            <a:r>
              <a:rPr lang="zh-TW" altLang="en-US" dirty="0" smtClean="0"/>
              <a:t>課程標題</a:t>
            </a:r>
            <a:endParaRPr lang="zh-TW" altLang="en-US" dirty="0"/>
          </a:p>
        </p:txBody>
      </p:sp>
      <p:sp>
        <p:nvSpPr>
          <p:cNvPr id="44" name="文字版面配置區 43"/>
          <p:cNvSpPr>
            <a:spLocks noGrp="1"/>
          </p:cNvSpPr>
          <p:nvPr>
            <p:ph type="body" sz="quarter" idx="11" hasCustomPrompt="1"/>
          </p:nvPr>
        </p:nvSpPr>
        <p:spPr>
          <a:xfrm>
            <a:off x="4860032" y="4149080"/>
            <a:ext cx="3384376" cy="792163"/>
          </a:xfr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zh-TW" altLang="en-US" sz="3600" b="1" kern="1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defRPr>
            </a:lvl1pPr>
          </a:lstStyle>
          <a:p>
            <a:pPr lvl="0"/>
            <a:r>
              <a:rPr lang="zh-TW" altLang="en-US" dirty="0" smtClean="0"/>
              <a:t>授課老師</a:t>
            </a:r>
            <a:endParaRPr lang="zh-TW" altLang="en-US" dirty="0"/>
          </a:p>
        </p:txBody>
      </p:sp>
      <p:sp>
        <p:nvSpPr>
          <p:cNvPr id="52" name="文字版面配置區 51"/>
          <p:cNvSpPr>
            <a:spLocks noGrp="1"/>
          </p:cNvSpPr>
          <p:nvPr>
            <p:ph type="body" sz="quarter" idx="12" hasCustomPrompt="1"/>
          </p:nvPr>
        </p:nvSpPr>
        <p:spPr>
          <a:xfrm>
            <a:off x="4860032" y="5373216"/>
            <a:ext cx="3456384" cy="720749"/>
          </a:xfrm>
        </p:spPr>
        <p:txBody>
          <a:bodyPr>
            <a:normAutofit/>
          </a:bodyPr>
          <a:lstStyle>
            <a:lvl1pPr algn="ctr">
              <a:buNone/>
              <a:defRPr lang="zh-TW" altLang="en-US" sz="3600" b="1" kern="1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defRPr>
            </a:lvl1pPr>
          </a:lstStyle>
          <a:p>
            <a:pPr lvl="0"/>
            <a:r>
              <a:rPr lang="zh-TW" altLang="en-US" dirty="0" smtClean="0"/>
              <a:t>助教名稱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上彎箭號 45"/>
          <p:cNvSpPr/>
          <p:nvPr userDrawn="1"/>
        </p:nvSpPr>
        <p:spPr>
          <a:xfrm flipH="1">
            <a:off x="-1116632" y="1268760"/>
            <a:ext cx="10729192" cy="5589240"/>
          </a:xfrm>
          <a:prstGeom prst="bentUpArrow">
            <a:avLst>
              <a:gd name="adj1" fmla="val 9429"/>
              <a:gd name="adj2" fmla="val 20891"/>
              <a:gd name="adj3" fmla="val 20674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上彎箭號 46"/>
          <p:cNvSpPr/>
          <p:nvPr userDrawn="1"/>
        </p:nvSpPr>
        <p:spPr>
          <a:xfrm flipH="1">
            <a:off x="-612576" y="2060848"/>
            <a:ext cx="10260632" cy="4509120"/>
          </a:xfrm>
          <a:prstGeom prst="bentUpArrow">
            <a:avLst>
              <a:gd name="adj1" fmla="val 9429"/>
              <a:gd name="adj2" fmla="val 20891"/>
              <a:gd name="adj3" fmla="val 20674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上彎箭號 47"/>
          <p:cNvSpPr/>
          <p:nvPr userDrawn="1"/>
        </p:nvSpPr>
        <p:spPr>
          <a:xfrm flipH="1">
            <a:off x="-252536" y="2924944"/>
            <a:ext cx="9937104" cy="3429000"/>
          </a:xfrm>
          <a:prstGeom prst="bentUpArrow">
            <a:avLst>
              <a:gd name="adj1" fmla="val 9429"/>
              <a:gd name="adj2" fmla="val 20891"/>
              <a:gd name="adj3" fmla="val 20674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內容版面配置區 2"/>
          <p:cNvSpPr>
            <a:spLocks noGrp="1"/>
          </p:cNvSpPr>
          <p:nvPr>
            <p:ph idx="1"/>
          </p:nvPr>
        </p:nvSpPr>
        <p:spPr>
          <a:xfrm>
            <a:off x="899592" y="1412776"/>
            <a:ext cx="8100392" cy="4353347"/>
          </a:xfrm>
          <a:solidFill>
            <a:schemeClr val="accent6">
              <a:lumMod val="60000"/>
              <a:lumOff val="40000"/>
              <a:alpha val="12000"/>
            </a:schemeClr>
          </a:solidFill>
        </p:spPr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pic>
        <p:nvPicPr>
          <p:cNvPr id="35" name="Picture 3" descr="C:\Users\solopig123\Downloads\noun_108507_cc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5441" b="34880"/>
          <a:stretch>
            <a:fillRect/>
          </a:stretch>
        </p:blipFill>
        <p:spPr bwMode="auto">
          <a:xfrm>
            <a:off x="7596336" y="5661248"/>
            <a:ext cx="1390464" cy="690773"/>
          </a:xfrm>
          <a:prstGeom prst="rect">
            <a:avLst/>
          </a:prstGeom>
          <a:noFill/>
        </p:spPr>
      </p:pic>
      <p:grpSp>
        <p:nvGrpSpPr>
          <p:cNvPr id="36" name="群組 35"/>
          <p:cNvGrpSpPr/>
          <p:nvPr userDrawn="1"/>
        </p:nvGrpSpPr>
        <p:grpSpPr>
          <a:xfrm>
            <a:off x="0" y="0"/>
            <a:ext cx="9144000" cy="1196752"/>
            <a:chOff x="0" y="0"/>
            <a:chExt cx="9144000" cy="836712"/>
          </a:xfrm>
          <a:solidFill>
            <a:srgbClr val="51CCED"/>
          </a:solidFill>
        </p:grpSpPr>
        <p:sp>
          <p:nvSpPr>
            <p:cNvPr id="37" name="矩形 36"/>
            <p:cNvSpPr/>
            <p:nvPr userDrawn="1"/>
          </p:nvSpPr>
          <p:spPr>
            <a:xfrm>
              <a:off x="0" y="0"/>
              <a:ext cx="3203848" cy="8367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直角三角形 37"/>
            <p:cNvSpPr/>
            <p:nvPr userDrawn="1"/>
          </p:nvSpPr>
          <p:spPr>
            <a:xfrm flipV="1">
              <a:off x="3203848" y="0"/>
              <a:ext cx="1152128" cy="83671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矩形 38"/>
            <p:cNvSpPr/>
            <p:nvPr userDrawn="1"/>
          </p:nvSpPr>
          <p:spPr>
            <a:xfrm>
              <a:off x="4067944" y="0"/>
              <a:ext cx="5076056" cy="1886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0" name="標題 1"/>
          <p:cNvSpPr>
            <a:spLocks noGrp="1"/>
          </p:cNvSpPr>
          <p:nvPr>
            <p:ph type="title"/>
          </p:nvPr>
        </p:nvSpPr>
        <p:spPr>
          <a:xfrm>
            <a:off x="0" y="188640"/>
            <a:ext cx="3347864" cy="8367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pic>
        <p:nvPicPr>
          <p:cNvPr id="41" name="Picture 2" descr="C:\Users\solopig123\Downloads\noun_192573_cc.png"/>
          <p:cNvPicPr>
            <a:picLocks noChangeAspect="1" noChangeArrowheads="1"/>
          </p:cNvPicPr>
          <p:nvPr userDrawn="1"/>
        </p:nvPicPr>
        <p:blipFill>
          <a:blip r:embed="rId3" cstate="print">
            <a:lum bright="20000"/>
          </a:blip>
          <a:srcRect b="13281"/>
          <a:stretch>
            <a:fillRect/>
          </a:stretch>
        </p:blipFill>
        <p:spPr bwMode="auto">
          <a:xfrm>
            <a:off x="7092280" y="4828979"/>
            <a:ext cx="2339752" cy="20290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0" y="3933056"/>
            <a:ext cx="169168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09DF1-C8C8-4FD2-8CF2-DB6A0FE29A1E}" type="datetimeFigureOut">
              <a:rPr lang="zh-TW" altLang="en-US" smtClean="0"/>
              <a:pPr/>
              <a:t>2016/3/27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C2920-AAF2-43C9-86E1-A496D32E08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3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orA7hBd2NA" TargetMode="External"/><Relationship Id="rId2" Type="http://schemas.openxmlformats.org/officeDocument/2006/relationships/hyperlink" Target="https://www.youtube.com/watch?v=aiX6Ln4XsB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voting.taipei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4qzt7vGg6E" TargetMode="External"/><Relationship Id="rId2" Type="http://schemas.openxmlformats.org/officeDocument/2006/relationships/hyperlink" Target="https://www.youtube.com/watch?v=mLP4sVX0C5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CT7qUGpkuZk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11960" y="2664259"/>
            <a:ext cx="4896544" cy="1844861"/>
          </a:xfrm>
        </p:spPr>
        <p:txBody>
          <a:bodyPr/>
          <a:lstStyle/>
          <a:p>
            <a:pPr>
              <a:defRPr/>
            </a:pPr>
            <a:r>
              <a:rPr lang="zh-TW" altLang="en-US" sz="6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選戰共和國與網軍霸凌</a:t>
            </a:r>
            <a:endParaRPr lang="zh-TW" altLang="en-US" sz="6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0"/>
          </p:nvPr>
        </p:nvSpPr>
        <p:spPr>
          <a:xfrm>
            <a:off x="4667610" y="692696"/>
            <a:ext cx="4440894" cy="1299960"/>
          </a:xfrm>
        </p:spPr>
        <p:txBody>
          <a:bodyPr/>
          <a:lstStyle/>
          <a:p>
            <a:pPr algn="l"/>
            <a:r>
              <a:rPr lang="zh-TW" altLang="en-US" sz="2700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</a:t>
            </a:r>
            <a:r>
              <a:rPr lang="zh-TW" altLang="en-US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臺北商業大學</a:t>
            </a:r>
            <a:endParaRPr lang="en-US" altLang="zh-TW" sz="2700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en-US" altLang="zh-TW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104</a:t>
            </a:r>
            <a:r>
              <a:rPr lang="zh-TW" altLang="en-US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</a:t>
            </a:r>
            <a:r>
              <a:rPr lang="zh-TW" altLang="en-US" sz="2700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度</a:t>
            </a:r>
            <a:r>
              <a:rPr lang="zh-TW" altLang="en-US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學期選修通識</a:t>
            </a:r>
            <a:endParaRPr lang="en-US" altLang="zh-TW" sz="2700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sz="2700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網路民主與公共論壇</a:t>
            </a:r>
            <a:endParaRPr lang="en-US" altLang="zh-TW" sz="2700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12"/>
          </p:nvPr>
        </p:nvSpPr>
        <p:spPr>
          <a:xfrm>
            <a:off x="3203848" y="4941168"/>
            <a:ext cx="5904656" cy="1454428"/>
          </a:xfrm>
        </p:spPr>
        <p:txBody>
          <a:bodyPr>
            <a:noAutofit/>
          </a:bodyPr>
          <a:lstStyle/>
          <a:p>
            <a:pPr algn="r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授課教師：陳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閔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翔  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識教育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中心助理教授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教學助理：傅馨瑩、陳羿蓁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2016.3.30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版面配置區 4"/>
          <p:cNvSpPr>
            <a:spLocks noGrp="1"/>
          </p:cNvSpPr>
          <p:nvPr>
            <p:ph type="body" sz="quarter" idx="12"/>
          </p:nvPr>
        </p:nvSpPr>
        <p:spPr>
          <a:xfrm>
            <a:off x="1619672" y="6417688"/>
            <a:ext cx="6552728" cy="1454428"/>
          </a:xfrm>
        </p:spPr>
        <p:txBody>
          <a:bodyPr>
            <a:noAutofit/>
          </a:bodyPr>
          <a:lstStyle/>
          <a:p>
            <a:pPr algn="r"/>
            <a:r>
              <a:rPr lang="zh-TW" altLang="en-US" sz="2100" dirty="0" smtClean="0">
                <a:solidFill>
                  <a:srgbClr val="EE3E3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</a:t>
            </a:r>
            <a:r>
              <a:rPr lang="zh-TW" altLang="en-US" sz="2100" dirty="0">
                <a:solidFill>
                  <a:srgbClr val="EE3E3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課程由</a:t>
            </a:r>
            <a:r>
              <a:rPr lang="zh-TW" altLang="en-US" sz="2100" dirty="0" smtClean="0">
                <a:solidFill>
                  <a:srgbClr val="EE3E3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教育部通識課程革新計畫所</a:t>
            </a:r>
            <a:r>
              <a:rPr lang="zh-TW" altLang="en-US" sz="2100" dirty="0">
                <a:solidFill>
                  <a:srgbClr val="EE3E3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支持</a:t>
            </a:r>
            <a:endParaRPr lang="en-US" altLang="zh-TW" sz="2100" dirty="0">
              <a:solidFill>
                <a:srgbClr val="EE3E3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6577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776864" cy="5112568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婉君</a:t>
            </a:r>
            <a:r>
              <a:rPr lang="en-US" altLang="zh-TW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軍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：形容在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選舉期間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或政治議題發燒時，被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特定陣營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指派上網製造言論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文章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洗版的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。可分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主動型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被動員型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特徵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：具創造內容能力（找資料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圖表）、隨時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黏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網大量發言（及時）、懂得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社群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營造及分享（傳播）、專業性與說服。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柯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P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人網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軍打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科技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選戰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20141204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en-US" altLang="zh-TW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</a:t>
            </a:r>
            <a:r>
              <a:rPr lang="en-US" altLang="zh-TW" sz="2200" b="1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://</a:t>
            </a:r>
            <a:r>
              <a:rPr lang="en-US" altLang="zh-TW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www.youtube.com/watch?v=aiX6Ln4XsB8</a:t>
            </a:r>
            <a:endParaRPr lang="en-US" altLang="zh-TW" sz="2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缺點：真假、反串、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失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焦等，例如選舉時小英臉書遭對岸網友灌爆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20151110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en-US" altLang="zh-TW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https</a:t>
            </a:r>
            <a:r>
              <a:rPr lang="en-US" altLang="zh-TW" sz="2200" b="1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://</a:t>
            </a:r>
            <a:r>
              <a:rPr lang="en-US" altLang="zh-TW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www.youtube.com/watch?v=NorA7hBd2NA</a:t>
            </a:r>
            <a:endParaRPr lang="zh-TW" altLang="en-US" sz="2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4440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四  網軍動員與霸凌現象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58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5307" cy="6858000"/>
          </a:xfrm>
          <a:prstGeom prst="rect">
            <a:avLst/>
          </a:prstGeom>
          <a:solidFill>
            <a:schemeClr val="accent6">
              <a:lumMod val="60000"/>
              <a:lumOff val="40000"/>
              <a:alpha val="12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20488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Picture 2" descr="http://www.times-bignews.com/UploadFiles/201511/focus_20151111104710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923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83568" y="1556792"/>
            <a:ext cx="8100392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謝謝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聆聽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buNone/>
            </a:pP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Thank you for your attention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！</a:t>
            </a:r>
          </a:p>
          <a:p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470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004048" y="908720"/>
            <a:ext cx="3851920" cy="4353347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民意有時是錯的，在網路民主中，也許統治者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總統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與民有約，掌握直接溝通，才能縮小這個差距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r">
              <a:spcBef>
                <a:spcPts val="600"/>
              </a:spcBef>
              <a:buNone/>
            </a:pP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摩利思</a:t>
            </a:r>
            <a:endParaRPr lang="en-US" altLang="zh-TW" sz="2000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3074" name="Picture 2" descr="https://s.yimg.com/xd/api/res/1.2/IMti_voS9ZzMmk1ZR96FyQ--/YXBwaWQ9eXR3YXVjdGlvbnNlcnZpY2U7aD02NDA7cT04NTtyb3RhdGU9YXV0bzt3PTQ4MA--/http:/nevec-img.zenfs.com/prod/tw_ec05-7/3813e5d5-42be-4a7a-85fa-3397c7f8954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25429"/>
            <a:ext cx="5004048" cy="6883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08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340768"/>
            <a:ext cx="7776864" cy="54006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全球化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與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資訊社會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的來臨，傳統官僚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科層制→</a:t>
            </a:r>
            <a:r>
              <a:rPr lang="zh-TW" altLang="en-US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新政府運動</a:t>
            </a:r>
            <a:r>
              <a:rPr lang="en-US" altLang="zh-TW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政府組織再造</a:t>
            </a:r>
            <a:r>
              <a:rPr lang="en-US" altLang="zh-TW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企業型政府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政府職能的典範轉移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專家治理→公民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參與。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公共性的民主治理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趨勢與特徵：多重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目標的公共政策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、    風險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管理與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評估，公民社會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、跨域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治理、</a:t>
            </a:r>
            <a:r>
              <a:rPr lang="zh-TW" altLang="en-US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電子化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政府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、新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公共管理、新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公共        服務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、第三部門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/NGO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、貪腐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……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44408" cy="936104"/>
          </a:xfrm>
        </p:spPr>
        <p:txBody>
          <a:bodyPr/>
          <a:lstStyle/>
          <a:p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一  </a:t>
            </a:r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電子化政府趨勢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58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340768"/>
            <a:ext cx="7920880" cy="504056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電子化政府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(e-government)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：政府應用資訊通訊科技提升內外部關係→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電子治理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資訊科技運用：虛擬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數位政府，資訊提供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透明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、線上申辦、互動諮詢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意見調查蒐集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、決策參與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網路投票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)…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→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開放政府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效能提升：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化行政、績效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政策管理。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最新應用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台北市政府</a:t>
            </a:r>
            <a:r>
              <a:rPr lang="en-US" altLang="zh-TW" b="1" dirty="0" err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-Voting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實驗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  網址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https://ivoting.taipei/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問題：門檻、資訊安全、隱私權等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44408" cy="936104"/>
          </a:xfrm>
        </p:spPr>
        <p:txBody>
          <a:bodyPr/>
          <a:lstStyle/>
          <a:p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一  電子化政府趨勢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77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Picture 2" descr="電子化政府圖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標題 2"/>
          <p:cNvSpPr txBox="1">
            <a:spLocks/>
          </p:cNvSpPr>
          <p:nvPr/>
        </p:nvSpPr>
        <p:spPr>
          <a:xfrm>
            <a:off x="936104" y="188640"/>
            <a:ext cx="824440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defRPr>
            </a:lvl1pPr>
          </a:lstStyle>
          <a:p>
            <a:pPr algn="l"/>
            <a:r>
              <a:rPr lang="zh-TW" altLang="en-US" sz="28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引自國發會網站</a:t>
            </a:r>
            <a:endParaRPr lang="zh-TW" altLang="zh-TW" sz="28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64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8100392" cy="532859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人行動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電子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投票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，電子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投票系統、遠端網路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投票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。北市勞動局長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(20141215)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://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www.youtube.com/watch?v=mLP4sVX0C5Q</a:t>
            </a:r>
            <a:endPara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事行動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電子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參與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，政策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議程設定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政策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正當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化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政策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規畫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分析執行評估等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首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宗</a:t>
            </a:r>
            <a:r>
              <a:rPr lang="en-US" altLang="zh-TW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i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-Voting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公館徒步區廢止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(20150117)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latin typeface="微軟正黑體" pitchFamily="34" charset="-120"/>
                <a:ea typeface="微軟正黑體" pitchFamily="34" charset="-120"/>
                <a:hlinkClick r:id="rId3"/>
              </a:rPr>
              <a:t>https://www.youtube.com/watch?v=p4qzt7vGg6E</a:t>
            </a:r>
            <a:endParaRPr lang="en-US" altLang="zh-TW" sz="24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科技、新媒體、新政治的民主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4.0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        →</a:t>
            </a:r>
            <a:r>
              <a:rPr lang="zh-TW" altLang="en-US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民主行政、夥伴關係、科際整合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 smtClean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社子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島</a:t>
            </a:r>
            <a:r>
              <a:rPr lang="en-US" altLang="zh-TW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-Voting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投票率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低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(20160228)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https://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www.youtube.com/watch?v=CT7qUGpkuZk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anose="05000000000000000000" pitchFamily="2" charset="2"/>
              <a:buChar char="l"/>
            </a:pPr>
            <a:endParaRPr lang="en-US" altLang="zh-TW" sz="24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anose="05000000000000000000" pitchFamily="2" charset="2"/>
              <a:buChar char="l"/>
            </a:pP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44408" cy="936104"/>
          </a:xfrm>
        </p:spPr>
        <p:txBody>
          <a:bodyPr/>
          <a:lstStyle/>
          <a:p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線上民主模式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71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920880" cy="504056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民主參與對你有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吸引力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嗎？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傳統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嘉年華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：候選人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到你家附近街頭拜票，發文宣、握手與照像有用嗎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？電視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上大型造勢場合直播有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印象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效果嗎？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新興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網路拉票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：候選人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如果有個人網頁、部落格或網誌相簿比較吸引你？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或是可以直接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fb/line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對談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好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常態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政治的網頁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vs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選舉期間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的更新。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新目標群：青年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族群。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4440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三  網路選戰分析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36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776864" cy="489654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2008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年以前以形象廣告為主。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2008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總統大選：仍以傳統為主，馬蕭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Long stay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創舉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vs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長昌的逆轉勝。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en-US" altLang="zh-TW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2012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雙英對決：開始經營臉書粉絲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，大型造勢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晚會、下鄉等多軌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發展。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2014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九合一：五都選舉的網路戰，主題歌、多樣形式如音樂會、騎腳踏車等。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2016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年網路戰成熟並成為決戰點！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4440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三  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網路選戰</a:t>
            </a:r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分析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0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8100392" cy="511256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文宣拉票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多樣化</a:t>
            </a: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選舉網站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立體化</a:t>
            </a: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網頁聲光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豐富化</a:t>
            </a: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討論空間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自由化</a:t>
            </a: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候選人特色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形象化</a:t>
            </a: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牛肉政見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口號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化</a:t>
            </a:r>
            <a:r>
              <a:rPr lang="en-US" altLang="zh-TW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手譯員</a:t>
            </a:r>
            <a:r>
              <a:rPr lang="en-US" altLang="zh-TW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經營更新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專業化</a:t>
            </a: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網頁生命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循環化</a:t>
            </a:r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4440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三  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網路選戰</a:t>
            </a:r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分析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58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1535</TotalTime>
  <Words>702</Words>
  <Application>Microsoft Office PowerPoint</Application>
  <PresentationFormat>如螢幕大小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自訂設計</vt:lpstr>
      <vt:lpstr>選戰共和國與網軍霸凌</vt:lpstr>
      <vt:lpstr>PowerPoint 簡報</vt:lpstr>
      <vt:lpstr>一  電子化政府趨勢</vt:lpstr>
      <vt:lpstr>一  電子化政府趨勢</vt:lpstr>
      <vt:lpstr>PowerPoint 簡報</vt:lpstr>
      <vt:lpstr>二  線上民主模式</vt:lpstr>
      <vt:lpstr>三  網路選戰分析</vt:lpstr>
      <vt:lpstr>三  網路選戰分析</vt:lpstr>
      <vt:lpstr>三  網路選戰分析</vt:lpstr>
      <vt:lpstr>四  網軍動員與霸凌現象</vt:lpstr>
      <vt:lpstr>PowerPoint 簡報</vt:lpstr>
      <vt:lpstr>PowerPoint 簡報</vt:lpstr>
      <vt:lpstr>PowerPoint 簡報</vt:lpstr>
    </vt:vector>
  </TitlesOfParts>
  <Company>C.M.T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solopig123</dc:creator>
  <cp:lastModifiedBy>5368</cp:lastModifiedBy>
  <cp:revision>174</cp:revision>
  <dcterms:created xsi:type="dcterms:W3CDTF">2016-01-16T17:43:05Z</dcterms:created>
  <dcterms:modified xsi:type="dcterms:W3CDTF">2016-03-27T15:42:02Z</dcterms:modified>
</cp:coreProperties>
</file>