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4"/>
  </p:handoutMasterIdLst>
  <p:sldIdLst>
    <p:sldId id="256" r:id="rId2"/>
    <p:sldId id="317" r:id="rId3"/>
    <p:sldId id="320" r:id="rId4"/>
    <p:sldId id="322" r:id="rId5"/>
    <p:sldId id="323" r:id="rId6"/>
    <p:sldId id="324" r:id="rId7"/>
    <p:sldId id="325" r:id="rId8"/>
    <p:sldId id="327" r:id="rId9"/>
    <p:sldId id="328" r:id="rId10"/>
    <p:sldId id="329" r:id="rId11"/>
    <p:sldId id="330" r:id="rId12"/>
    <p:sldId id="332" r:id="rId13"/>
    <p:sldId id="333" r:id="rId14"/>
    <p:sldId id="334" r:id="rId15"/>
    <p:sldId id="335" r:id="rId16"/>
    <p:sldId id="336" r:id="rId17"/>
    <p:sldId id="337" r:id="rId18"/>
    <p:sldId id="340" r:id="rId19"/>
    <p:sldId id="338" r:id="rId20"/>
    <p:sldId id="339" r:id="rId21"/>
    <p:sldId id="331" r:id="rId22"/>
    <p:sldId id="280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3E3E"/>
    <a:srgbClr val="51CCED"/>
    <a:srgbClr val="8BDDF3"/>
    <a:srgbClr val="9B6A53"/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30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38CB-C988-421A-8155-469D93ED2EE1}" type="datetimeFigureOut">
              <a:rPr lang="zh-TW" altLang="en-US" smtClean="0"/>
              <a:pPr/>
              <a:t>2016/5/25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63A7A-DF40-4EC6-8D8A-1B8FFFAA8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23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51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637975" y="-72008"/>
            <a:ext cx="3968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直線接點 22"/>
          <p:cNvCxnSpPr/>
          <p:nvPr userDrawn="1"/>
        </p:nvCxnSpPr>
        <p:spPr>
          <a:xfrm flipH="1">
            <a:off x="1187624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 userDrawn="1"/>
        </p:nvCxnSpPr>
        <p:spPr>
          <a:xfrm>
            <a:off x="1979712" y="1916832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 userDrawn="1"/>
        </p:nvCxnSpPr>
        <p:spPr>
          <a:xfrm>
            <a:off x="2411760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 r="37434"/>
          <a:stretch>
            <a:fillRect/>
          </a:stretch>
        </p:blipFill>
        <p:spPr bwMode="auto">
          <a:xfrm flipH="1">
            <a:off x="0" y="4797152"/>
            <a:ext cx="992427" cy="111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直線接點 37"/>
          <p:cNvCxnSpPr/>
          <p:nvPr userDrawn="1"/>
        </p:nvCxnSpPr>
        <p:spPr>
          <a:xfrm flipH="1">
            <a:off x="2915816" y="3429000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 userDrawn="1"/>
        </p:nvGrpSpPr>
        <p:grpSpPr>
          <a:xfrm>
            <a:off x="539552" y="2636912"/>
            <a:ext cx="2880320" cy="4221088"/>
            <a:chOff x="1043608" y="2399658"/>
            <a:chExt cx="2808312" cy="4458342"/>
          </a:xfrm>
        </p:grpSpPr>
        <p:cxnSp>
          <p:nvCxnSpPr>
            <p:cNvPr id="10" name="直線接點 9"/>
            <p:cNvCxnSpPr/>
            <p:nvPr userDrawn="1"/>
          </p:nvCxnSpPr>
          <p:spPr>
            <a:xfrm>
              <a:off x="1835696" y="3789040"/>
              <a:ext cx="0" cy="3068960"/>
            </a:xfrm>
            <a:prstGeom prst="line">
              <a:avLst/>
            </a:prstGeom>
            <a:ln w="76200">
              <a:solidFill>
                <a:srgbClr val="0277BD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1" descr="https://www.dcard.tw/img/favicon_144.png"/>
            <p:cNvPicPr>
              <a:picLocks noChangeAspect="1" noChangeArrowheads="1"/>
            </p:cNvPicPr>
            <p:nvPr userDrawn="1"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521892" y="5635475"/>
              <a:ext cx="673844" cy="673845"/>
            </a:xfrm>
            <a:prstGeom prst="rect">
              <a:avLst/>
            </a:prstGeom>
            <a:noFill/>
          </p:spPr>
        </p:pic>
        <p:cxnSp>
          <p:nvCxnSpPr>
            <p:cNvPr id="12" name="直線接點 11"/>
            <p:cNvCxnSpPr/>
            <p:nvPr userDrawn="1"/>
          </p:nvCxnSpPr>
          <p:spPr>
            <a:xfrm>
              <a:off x="2267744" y="3789040"/>
              <a:ext cx="0" cy="3068960"/>
            </a:xfrm>
            <a:prstGeom prst="line">
              <a:avLst/>
            </a:prstGeom>
            <a:ln w="76200">
              <a:solidFill>
                <a:srgbClr val="EE3E3E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7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1907704" y="5013176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直線接點 13"/>
            <p:cNvCxnSpPr/>
            <p:nvPr userDrawn="1"/>
          </p:nvCxnSpPr>
          <p:spPr>
            <a:xfrm>
              <a:off x="2699792" y="3789040"/>
              <a:ext cx="0" cy="3068960"/>
            </a:xfrm>
            <a:prstGeom prst="line">
              <a:avLst/>
            </a:prstGeom>
            <a:ln w="76200">
              <a:solidFill>
                <a:srgbClr val="9B6A5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9" descr="https://encrypted-tbn1.gstatic.com/images?q=tbn:ANd9GcQlo_ETfkAG-FeFLg5CpaJFR4gSZ1A94C2XAzkGPBHPr6kUszo9"/>
            <p:cNvPicPr>
              <a:picLocks noChangeAspect="1" noChangeArrowheads="1"/>
            </p:cNvPicPr>
            <p:nvPr userDrawn="1"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2207613" y="4416912"/>
              <a:ext cx="1030265" cy="772052"/>
            </a:xfrm>
            <a:prstGeom prst="rect">
              <a:avLst/>
            </a:prstGeom>
            <a:noFill/>
          </p:spPr>
        </p:pic>
        <p:cxnSp>
          <p:nvCxnSpPr>
            <p:cNvPr id="16" name="直線接點 15"/>
            <p:cNvCxnSpPr/>
            <p:nvPr userDrawn="1"/>
          </p:nvCxnSpPr>
          <p:spPr>
            <a:xfrm>
              <a:off x="3131840" y="3789040"/>
              <a:ext cx="0" cy="306896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7"/>
            <p:cNvGrpSpPr/>
            <p:nvPr userDrawn="1"/>
          </p:nvGrpSpPr>
          <p:grpSpPr>
            <a:xfrm>
              <a:off x="1043608" y="2399658"/>
              <a:ext cx="2808312" cy="1605406"/>
              <a:chOff x="708124" y="2183225"/>
              <a:chExt cx="5636613" cy="340601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lum bright="10000"/>
              </a:blip>
              <a:srcRect l="8454" t="30577" r="7008" b="18339"/>
              <a:stretch>
                <a:fillRect/>
              </a:stretch>
            </p:blipFill>
            <p:spPr bwMode="auto">
              <a:xfrm>
                <a:off x="708124" y="2183225"/>
                <a:ext cx="5636613" cy="3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9" descr="C:\Users\EW\Desktop\noun_166991_cc.png"/>
              <p:cNvPicPr>
                <a:picLocks noChangeAspect="1" noChangeArrowheads="1"/>
              </p:cNvPicPr>
              <p:nvPr userDrawn="1"/>
            </p:nvPicPr>
            <p:blipFill>
              <a:blip r:embed="rId8" cstate="print">
                <a:lum bright="10000"/>
              </a:blip>
              <a:srcRect b="15487"/>
              <a:stretch>
                <a:fillRect/>
              </a:stretch>
            </p:blipFill>
            <p:spPr bwMode="auto">
              <a:xfrm>
                <a:off x="2195736" y="2780928"/>
                <a:ext cx="2592288" cy="219080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</p:spPr>
          </p:pic>
        </p:grpSp>
        <p:sp>
          <p:nvSpPr>
            <p:cNvPr id="17" name="文字方塊 16"/>
            <p:cNvSpPr txBox="1"/>
            <p:nvPr userDrawn="1"/>
          </p:nvSpPr>
          <p:spPr>
            <a:xfrm>
              <a:off x="2725564" y="3933056"/>
              <a:ext cx="9823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smtClean="0">
                  <a:latin typeface="AR CENA" pitchFamily="2" charset="0"/>
                </a:rPr>
                <a:t>PTT</a:t>
              </a:r>
              <a:endParaRPr lang="zh-TW" altLang="en-US" sz="3200" b="1" dirty="0">
                <a:latin typeface="AR CENA" pitchFamily="2" charset="0"/>
              </a:endParaRPr>
            </a:p>
          </p:txBody>
        </p:sp>
      </p:grpSp>
      <p:pic>
        <p:nvPicPr>
          <p:cNvPr id="41" name="Picture 4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491880" y="3068960"/>
            <a:ext cx="1008112" cy="7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群組 47"/>
          <p:cNvGrpSpPr/>
          <p:nvPr userDrawn="1"/>
        </p:nvGrpSpPr>
        <p:grpSpPr>
          <a:xfrm flipH="1">
            <a:off x="8100392" y="6281936"/>
            <a:ext cx="792088" cy="576064"/>
            <a:chOff x="4387948" y="4941168"/>
            <a:chExt cx="1984252" cy="1440160"/>
          </a:xfrm>
        </p:grpSpPr>
        <p:pic>
          <p:nvPicPr>
            <p:cNvPr id="45" name="Picture 7"/>
            <p:cNvPicPr>
              <a:picLocks noChangeAspect="1" noChangeArrowheads="1"/>
            </p:cNvPicPr>
            <p:nvPr userDrawn="1"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11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3" name="Picture 4" descr="https://fbcdn-sphotos-b-a.akamaihd.net/hphotos-ak-xpf1/v/t34.0-12/12207927_1178415052172555_406852732_n.jpg?oh=456cb2cf7ce180928996a0732dcb41b5&amp;oe=5653C75B&amp;__gda__=1448407307_4c4f8dcd73cd9d467b5b007f752fef90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02" t="15426" r="39983" b="20299"/>
          <a:stretch>
            <a:fillRect/>
          </a:stretch>
        </p:blipFill>
        <p:spPr bwMode="auto">
          <a:xfrm>
            <a:off x="3779912" y="1052736"/>
            <a:ext cx="888071" cy="822288"/>
          </a:xfrm>
          <a:prstGeom prst="rect">
            <a:avLst/>
          </a:prstGeom>
          <a:noFill/>
        </p:spPr>
      </p:pic>
      <p:sp>
        <p:nvSpPr>
          <p:cNvPr id="55" name="圓角矩形 54"/>
          <p:cNvSpPr/>
          <p:nvPr userDrawn="1"/>
        </p:nvSpPr>
        <p:spPr>
          <a:xfrm>
            <a:off x="3491880" y="548680"/>
            <a:ext cx="5652120" cy="1872208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圓角矩形 57"/>
          <p:cNvSpPr/>
          <p:nvPr userDrawn="1"/>
        </p:nvSpPr>
        <p:spPr>
          <a:xfrm>
            <a:off x="3347864" y="3140968"/>
            <a:ext cx="5796136" cy="3168352"/>
          </a:xfrm>
          <a:prstGeom prst="roundRect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 userDrawn="1"/>
        </p:nvGrpSpPr>
        <p:grpSpPr>
          <a:xfrm>
            <a:off x="3059832" y="5229200"/>
            <a:ext cx="1944216" cy="1440160"/>
            <a:chOff x="4387948" y="4941168"/>
            <a:chExt cx="1984252" cy="1440160"/>
          </a:xfrm>
        </p:grpSpPr>
        <p:pic>
          <p:nvPicPr>
            <p:cNvPr id="50" name="Picture 7"/>
            <p:cNvPicPr>
              <a:picLocks noChangeAspect="1" noChangeArrowheads="1"/>
            </p:cNvPicPr>
            <p:nvPr userDrawn="1"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  <p:pic>
          <p:nvPicPr>
            <p:cNvPr id="51" name="Picture 8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23528" y="0"/>
            <a:ext cx="3384376" cy="250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標題 1"/>
          <p:cNvSpPr>
            <a:spLocks noGrp="1"/>
          </p:cNvSpPr>
          <p:nvPr>
            <p:ph type="title" hasCustomPrompt="1"/>
          </p:nvPr>
        </p:nvSpPr>
        <p:spPr>
          <a:xfrm>
            <a:off x="4860032" y="2924944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單元名稱</a:t>
            </a:r>
            <a:endParaRPr lang="zh-TW" altLang="en-US" dirty="0"/>
          </a:p>
        </p:txBody>
      </p:sp>
      <p:sp>
        <p:nvSpPr>
          <p:cNvPr id="46" name="文字版面配置區 45"/>
          <p:cNvSpPr>
            <a:spLocks noGrp="1"/>
          </p:cNvSpPr>
          <p:nvPr>
            <p:ph type="body" sz="quarter" idx="10" hasCustomPrompt="1"/>
          </p:nvPr>
        </p:nvSpPr>
        <p:spPr>
          <a:xfrm>
            <a:off x="3648807" y="984023"/>
            <a:ext cx="5364088" cy="936625"/>
          </a:xfrm>
        </p:spPr>
        <p:txBody>
          <a:bodyPr>
            <a:noAutofit/>
          </a:bodyPr>
          <a:lstStyle>
            <a:lvl1pPr algn="ctr">
              <a:buNone/>
              <a:defRPr sz="5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r>
              <a:rPr lang="zh-TW" altLang="en-US" dirty="0" smtClean="0"/>
              <a:t>課程標題</a:t>
            </a:r>
            <a:endParaRPr lang="zh-TW" altLang="en-US" dirty="0"/>
          </a:p>
        </p:txBody>
      </p:sp>
      <p:sp>
        <p:nvSpPr>
          <p:cNvPr id="44" name="文字版面配置區 43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32" y="4149080"/>
            <a:ext cx="3384376" cy="792163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授課老師</a:t>
            </a:r>
            <a:endParaRPr lang="zh-TW" altLang="en-US" dirty="0"/>
          </a:p>
        </p:txBody>
      </p:sp>
      <p:sp>
        <p:nvSpPr>
          <p:cNvPr id="52" name="文字版面配置區 51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2" y="5373216"/>
            <a:ext cx="3456384" cy="720749"/>
          </a:xfrm>
        </p:spPr>
        <p:txBody>
          <a:bodyPr>
            <a:normAutofit/>
          </a:bodyPr>
          <a:lstStyle>
            <a:lvl1pPr algn="ctr"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助教名稱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上彎箭號 45"/>
          <p:cNvSpPr/>
          <p:nvPr userDrawn="1"/>
        </p:nvSpPr>
        <p:spPr>
          <a:xfrm flipH="1">
            <a:off x="-1116632" y="1268760"/>
            <a:ext cx="10729192" cy="558924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上彎箭號 46"/>
          <p:cNvSpPr/>
          <p:nvPr userDrawn="1"/>
        </p:nvSpPr>
        <p:spPr>
          <a:xfrm flipH="1">
            <a:off x="-612576" y="2060848"/>
            <a:ext cx="10260632" cy="450912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上彎箭號 47"/>
          <p:cNvSpPr/>
          <p:nvPr userDrawn="1"/>
        </p:nvSpPr>
        <p:spPr>
          <a:xfrm flipH="1">
            <a:off x="-252536" y="2924944"/>
            <a:ext cx="9937104" cy="342900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4353347"/>
          </a:xfr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35" name="Picture 3" descr="C:\Users\solopig123\Downloads\noun_108507_cc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41" b="34880"/>
          <a:stretch>
            <a:fillRect/>
          </a:stretch>
        </p:blipFill>
        <p:spPr bwMode="auto">
          <a:xfrm>
            <a:off x="7596336" y="5661248"/>
            <a:ext cx="1390464" cy="690773"/>
          </a:xfrm>
          <a:prstGeom prst="rect">
            <a:avLst/>
          </a:prstGeom>
          <a:noFill/>
        </p:spPr>
      </p:pic>
      <p:grpSp>
        <p:nvGrpSpPr>
          <p:cNvPr id="36" name="群組 35"/>
          <p:cNvGrpSpPr/>
          <p:nvPr userDrawn="1"/>
        </p:nvGrpSpPr>
        <p:grpSpPr>
          <a:xfrm>
            <a:off x="0" y="0"/>
            <a:ext cx="9144000" cy="1196752"/>
            <a:chOff x="0" y="0"/>
            <a:chExt cx="9144000" cy="836712"/>
          </a:xfrm>
          <a:solidFill>
            <a:srgbClr val="51CCED"/>
          </a:solidFill>
        </p:grpSpPr>
        <p:sp>
          <p:nvSpPr>
            <p:cNvPr id="37" name="矩形 36"/>
            <p:cNvSpPr/>
            <p:nvPr userDrawn="1"/>
          </p:nvSpPr>
          <p:spPr>
            <a:xfrm>
              <a:off x="0" y="0"/>
              <a:ext cx="3203848" cy="836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直角三角形 37"/>
            <p:cNvSpPr/>
            <p:nvPr userDrawn="1"/>
          </p:nvSpPr>
          <p:spPr>
            <a:xfrm flipV="1">
              <a:off x="3203848" y="0"/>
              <a:ext cx="1152128" cy="8367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/>
            <p:cNvSpPr/>
            <p:nvPr userDrawn="1"/>
          </p:nvSpPr>
          <p:spPr>
            <a:xfrm>
              <a:off x="4067944" y="0"/>
              <a:ext cx="5076056" cy="1886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0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41" name="Picture 2" descr="C:\Users\solopig123\Downloads\noun_192573_cc.png"/>
          <p:cNvPicPr>
            <a:picLocks noChangeAspect="1" noChangeArrowheads="1"/>
          </p:cNvPicPr>
          <p:nvPr userDrawn="1"/>
        </p:nvPicPr>
        <p:blipFill>
          <a:blip r:embed="rId3" cstate="print">
            <a:lum bright="20000"/>
          </a:blip>
          <a:srcRect b="13281"/>
          <a:stretch>
            <a:fillRect/>
          </a:stretch>
        </p:blipFill>
        <p:spPr bwMode="auto">
          <a:xfrm>
            <a:off x="7092280" y="4828979"/>
            <a:ext cx="2339752" cy="2029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933056"/>
            <a:ext cx="16916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9DF1-C8C8-4FD2-8CF2-DB6A0FE29A1E}" type="datetimeFigureOut">
              <a:rPr lang="zh-TW" altLang="en-US" smtClean="0"/>
              <a:pPr/>
              <a:t>2016/5/25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2920-AAF2-43C9-86E1-A496D32E0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3llW7ibOd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m6xg14uLE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23928" y="2664259"/>
            <a:ext cx="5472608" cy="1844861"/>
          </a:xfrm>
        </p:spPr>
        <p:txBody>
          <a:bodyPr/>
          <a:lstStyle/>
          <a:p>
            <a:pPr>
              <a:defRPr/>
            </a:pPr>
            <a:r>
              <a:rPr lang="zh-TW" altLang="en-US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</a:t>
            </a:r>
            <a:r>
              <a:rPr lang="zh-TW" altLang="en-US" sz="6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型知識</a:t>
            </a:r>
            <a:r>
              <a:rPr lang="zh-TW" altLang="en-US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子與</a:t>
            </a:r>
            <a:r>
              <a:rPr lang="zh-TW" altLang="en-US" sz="6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學術</a:t>
            </a:r>
            <a:r>
              <a:rPr lang="zh-TW" altLang="en-US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自由</a:t>
            </a:r>
            <a:endParaRPr lang="zh-TW" altLang="en-US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4667610" y="692696"/>
            <a:ext cx="4440894" cy="1299960"/>
          </a:xfrm>
        </p:spPr>
        <p:txBody>
          <a:bodyPr/>
          <a:lstStyle/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臺北商業大學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學期選修通識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網路民主與公共論壇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3203848" y="4941168"/>
            <a:ext cx="5904656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翔  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識教育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中心助理教授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教學助理：傅馨瑩、陳羿蓁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2016.5.25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1619672" y="6417688"/>
            <a:ext cx="6552728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課程由</a:t>
            </a:r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教育部通識課程革新計畫所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</a:t>
            </a:r>
            <a:endParaRPr lang="en-US" altLang="zh-TW" sz="2100" dirty="0">
              <a:solidFill>
                <a:srgbClr val="EE3E3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7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6166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強調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公共知識分子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(Public Intellectual)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的角色與功能：藉著論辯媒體形象、官方敘述與權威說法，提供揭穿或另類版本，嘗試說真話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投注於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批評意識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，不願接受簡單的處方、現成的陳腔濫調、或平和寬容的肯定權勢者。  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校長：這個問題我們會帶回去研究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知識分子到公共知識分子：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公共意識，公共關懷以及公共參與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公共型知識分子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488832" cy="518457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主要特質：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：某種程度的社會參與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介入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能動性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：批判性行動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反思性實踐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：不接受職位與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金錢。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知識分子的公共義務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：應當以平等、寬容與開放的說理方式，秉持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正義與良知原則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，對公共議題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事務進行公開溝通，同時必須對所面對的權威進行質疑與反思，提供理念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希望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處方。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五  公共型知識分子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1972468"/>
            <a:ext cx="1835697" cy="261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040560"/>
          </a:xfrm>
        </p:spPr>
        <p:txBody>
          <a:bodyPr>
            <a:normAutofit lnSpcReduction="10000"/>
          </a:bodyPr>
          <a:lstStyle/>
          <a:p>
            <a:pPr marL="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波斯納批評，現在的公共知識分子已成為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媒體與政治共構結構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的一部份。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思考這三個問題：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知識分子有國籍嗎？知識有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國界？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知識分子可以有立場嗎？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左派的知識分子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右派知識分子。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知識分子不能撈過界：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知識論述重要的是形構過程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演繹或推論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量化質性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，而不再於表現形式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英文或中文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六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公共型知識分子的爭議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0405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學術自由：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對抗非學術勢力對學術的干預。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大學自治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作為學術自由的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制度性保障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則是在對抗國家對大學的控制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思考侵犯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大學自主的爭議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：台塑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對中興大學莊秉潔教授提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告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(20130904udntv)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://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www.youtube.com/watch?v=F3llW7ibOdk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大學是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象牙塔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還是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服務站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大學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補習班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證照輔導班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大學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職業培訓所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還是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就業轉運站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           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4452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知識分子一本公民本分，進入公共領域發揮他們的說理本業與文化素養，為公共論述提供亟需的理智資源與說理典範，構成了公共型知識分子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大學是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知識社會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：是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啟蒙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擁有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烏托邦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理想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理性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主義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存在的地方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民主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倫理素養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：自由社會的特徵是承認合理爭議的大量存在，公民需具備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民主審議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道德推理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的判斷能力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4353347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1995/5/26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大法官做出釋字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380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違憲解釋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：由教育部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訂定共同科目違憲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，開啟大學自主之門，也是台灣通識教育改革的濫觴。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爭點：立院審議「大學法施行細則」時，翁金珠等人認為由政府指定大學共同必修科目違反大學自主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憲法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條之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講學自由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及所賦予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大學自治精神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原則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4353347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釋字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380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號解釋：憲法第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條關於講學自由之規定，係對學術自由之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制度性保障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；就大學教育而言，應包含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研究自由、教學自由及學習自由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等事項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.…..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「大學應受學術自由之保障，並在法律規定範圍內，享有自治權」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…….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直接與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教學、學習自由相關，亦屬學術之重要事項，為大學自治之範圍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848872" cy="53285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解釋理由書：凡與探討學問，發現真理有關者，諸如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研究動機之形成，計畫之提出，研究人員之組成，預算之籌措分配，研究成果之發表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，非但應受保障並得分享社會資源之供應。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研究以外屬於教學與學習範疇之事項，諸如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課程設計、科目訂定、講授內容、學力評定、考試規則、學生選擇科系與課程之自由，以及學生自治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等亦在保障之列。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過去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年的進步與停滯：從特殊權力關係到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平等夥伴關係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426022"/>
              </p:ext>
            </p:extLst>
          </p:nvPr>
        </p:nvGraphicFramePr>
        <p:xfrm>
          <a:off x="0" y="2564904"/>
          <a:ext cx="9144000" cy="429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728192"/>
                <a:gridCol w="4680520"/>
                <a:gridCol w="1727176"/>
              </a:tblGrid>
              <a:tr h="1242733">
                <a:tc>
                  <a:txBody>
                    <a:bodyPr/>
                    <a:lstStyle/>
                    <a:p>
                      <a:r>
                        <a:rPr lang="zh-TW" altLang="en-US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釋字</a:t>
                      </a:r>
                      <a:r>
                        <a:rPr lang="en-US" altLang="zh-TW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380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altLang="zh-TW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1995年5月26日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zh-TW" altLang="en-US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大學法細則就共同必修科目之研訂等規定違憲？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違憲，附期失效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</a:tr>
              <a:tr h="12427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釋字</a:t>
                      </a:r>
                      <a:r>
                        <a:rPr lang="en-US" altLang="zh-TW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382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altLang="zh-TW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1995年6月23日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zh-TW" altLang="en-US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限制學生對學校所為之處分提起爭訟之判例違憲？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違憲</a:t>
                      </a:r>
                    </a:p>
                    <a:p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</a:tr>
              <a:tr h="180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釋字</a:t>
                      </a:r>
                      <a:r>
                        <a:rPr lang="en-US" altLang="zh-TW" sz="3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684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altLang="zh-TW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2011年1月17日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zh-TW" altLang="en-US" sz="3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大學所為非屬退學或類此之處分，主張權利受侵害之學生得否提起行政爭訟？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zh-TW" altLang="en-US" sz="3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變更</a:t>
                      </a:r>
                      <a:r>
                        <a:rPr lang="en-US" altLang="zh-TW" sz="3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382</a:t>
                      </a:r>
                      <a:r>
                        <a:rPr lang="zh-TW" altLang="en-US" sz="3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解釋</a:t>
                      </a:r>
                      <a:endParaRPr lang="zh-TW" altLang="en-US" sz="3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七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學術自由與大學自治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1845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學術自由是一種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思想自由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：學術的獨立自由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自主，這很不容易，政府或相關團體透過經費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人事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輿論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控制。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學術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獨立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：保障學術領域的自主。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學術中立：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保護其他領域，例如公民平等參與的公共領域的自主，不要讓學術權威干擾其他領域的運作邏輯。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批判與說真話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，是知識分子的天職。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知識分子：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勇遠的反對黨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八  學術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獨立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與學術中立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224137"/>
            <a:ext cx="8136904" cy="5589239"/>
          </a:xfrm>
        </p:spPr>
        <p:txBody>
          <a:bodyPr>
            <a:noAutofit/>
          </a:bodyPr>
          <a:lstStyle/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重估一切</a:t>
            </a:r>
            <a:r>
              <a:rPr lang="zh-TW" altLang="en-US" sz="3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價值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000" b="1" dirty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                   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                    </a:t>
            </a: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後現代主義先驅尼采</a:t>
            </a:r>
            <a:endParaRPr lang="en-US" altLang="zh-TW" sz="3000" b="1" dirty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r">
              <a:spcBef>
                <a:spcPts val="0"/>
              </a:spcBef>
              <a:buFontTx/>
              <a:buNone/>
            </a:pP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de-DE" altLang="zh-TW" sz="3000" b="1" dirty="0">
                <a:latin typeface="微軟正黑體" pitchFamily="34" charset="-120"/>
                <a:ea typeface="微軟正黑體" pitchFamily="34" charset="-120"/>
              </a:rPr>
              <a:t>F. W. Nietzsche,</a:t>
            </a:r>
            <a:r>
              <a:rPr lang="zh-TW" altLang="zh-TW" sz="3000" b="1" dirty="0">
                <a:latin typeface="微軟正黑體" pitchFamily="34" charset="-120"/>
                <a:ea typeface="微軟正黑體" pitchFamily="34" charset="-120"/>
              </a:rPr>
              <a:t>1844</a:t>
            </a: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zh-TW" sz="3000" b="1" dirty="0">
                <a:latin typeface="微軟正黑體" pitchFamily="34" charset="-120"/>
                <a:ea typeface="微軟正黑體" pitchFamily="34" charset="-120"/>
              </a:rPr>
              <a:t>1900</a:t>
            </a: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000" b="1" dirty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現實已堵住批評者的嘴巴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了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sz="3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政府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sz="3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大學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一樣</a:t>
            </a:r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                             都須要改革</a:t>
            </a:r>
            <a:r>
              <a:rPr lang="en-US" altLang="zh-TW" sz="3000" b="1" dirty="0" smtClean="0"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倘若高等教育</a:t>
            </a:r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                            機構沒有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一些作用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，它就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像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33400" indent="-533400" algn="just">
              <a:spcBef>
                <a:spcPts val="0"/>
              </a:spcBef>
              <a:buFontTx/>
              <a:buNone/>
            </a:pP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                             部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經過使用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且過渡耗損的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機器。</a:t>
            </a:r>
          </a:p>
          <a:p>
            <a:pPr marL="533400" indent="-533400" algn="r">
              <a:spcBef>
                <a:spcPts val="0"/>
              </a:spcBef>
              <a:buFontTx/>
              <a:buNone/>
            </a:pP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~《</a:t>
            </a:r>
            <a:r>
              <a:rPr lang="zh-TW" altLang="en-US" sz="3000" b="1" dirty="0">
                <a:latin typeface="微軟正黑體" pitchFamily="34" charset="-120"/>
                <a:ea typeface="微軟正黑體" pitchFamily="34" charset="-120"/>
              </a:rPr>
              <a:t>大學的使命</a:t>
            </a:r>
            <a:r>
              <a:rPr lang="en-US" altLang="zh-TW" sz="3000" b="1" dirty="0">
                <a:latin typeface="微軟正黑體" pitchFamily="34" charset="-120"/>
                <a:ea typeface="微軟正黑體" pitchFamily="34" charset="-120"/>
              </a:rPr>
              <a:t>》</a:t>
            </a:r>
            <a:endParaRPr lang="zh-TW" altLang="en-US" sz="3000" b="1" i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zh-TW" altLang="en-US" sz="3000" dirty="0"/>
          </a:p>
        </p:txBody>
      </p:sp>
      <p:pic>
        <p:nvPicPr>
          <p:cNvPr id="5" name="Picture 5" descr="http://3.bp.blogspot.com/-jDKXfFxle00/T1nVrcju5RI/AAAAAAAAA2c/JhavjJOyWLQ/s1600/f_5209862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3573016"/>
            <a:ext cx="4173797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9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4452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知識工業：系統知識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片段知識。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大學之道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：選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還是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大學的核心問題：平庸崇拜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工具主義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弱智化社會學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媚俗文化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大學教了沒→大學學了沒：大師不是老師，而是在學生中培養或尋找。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大學生的社會責任：大學生是大學的希望。再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想一想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黑特北商的水準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如何能夠不理盲忙濫情膚淺→深度行動？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九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大學的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失望與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希望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4452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英國詩人華茲華斯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倫敦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〉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米爾頓！你實在應當活在我們這樣的時刻，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zh-TW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啊，請喚醒我們，請重新回到我們這裡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賜給我們格調、美德、自我及力量。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你的心靈有如星辰般長照，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你的聲音有如大海般澎湃，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它純潔如坦露的上蒼，莊嚴、自由。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你根據這道理走你自己的人生旅程，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以一種欣然的神聖態度，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sz="28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但你的心卻始終揹著最基本的責任重擔</a:t>
            </a:r>
            <a:endParaRPr lang="en-US" altLang="zh-TW" sz="2800" b="1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引自雅各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比：最後的知識份子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結語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大學與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9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556792"/>
            <a:ext cx="810039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  小組討論時間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attention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7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268760"/>
            <a:ext cx="7704856" cy="4752528"/>
          </a:xfrm>
        </p:spPr>
        <p:txBody>
          <a:bodyPr>
            <a:noAutofit/>
          </a:bodyPr>
          <a:lstStyle/>
          <a:p>
            <a:pPr algn="just">
              <a:spcBef>
                <a:spcPts val="5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請思考以下三個問題：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5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什麼是知識？資訊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知識嗎？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5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網路上的知識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資訊可靠嗎？如何判斷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500"/>
              </a:spcBef>
              <a:buFont typeface="Arial" charset="0"/>
              <a:buNone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怎麼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判斷？→如何運用？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500"/>
              </a:spcBef>
              <a:buFont typeface="Arial" charset="0"/>
              <a:buNone/>
              <a:defRPr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黑特北商的價值？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目的？批判改革？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5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電子書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是書嗎？人類的文明累積與知識的傳承透過實體書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→未來，網路！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5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這個問題為何重要：知識是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的，還是具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公共性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en-US" sz="4400" dirty="0" smtClean="0">
                <a:solidFill>
                  <a:srgbClr val="2B04D2"/>
                </a:solidFill>
              </a:rPr>
              <a:t>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知識與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傳播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18457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傳統知識分子之界定：讀書人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文人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士大夫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牧師或教師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學者或教授。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中國傳統士大夫精神：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學而優則仕。</a:t>
            </a:r>
            <a:endParaRPr lang="en-US" altLang="zh-TW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學者評論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→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學者從政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：博士內閣好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嗎？獨善其身還是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兼善天下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冲內閣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位博士、台大幫佔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半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(20120131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中天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https</a:t>
            </a:r>
            <a:r>
              <a:rPr lang="en-US" altLang="zh-TW" sz="2200" b="1" dirty="0">
                <a:latin typeface="微軟正黑體" pitchFamily="34" charset="-120"/>
                <a:ea typeface="微軟正黑體" pitchFamily="34" charset="-120"/>
                <a:hlinkClick r:id="rId2"/>
              </a:rPr>
              <a:t>://</a:t>
            </a:r>
            <a:r>
              <a:rPr lang="en-US" altLang="zh-TW" sz="2200" b="1" dirty="0" smtClean="0">
                <a:latin typeface="微軟正黑體" pitchFamily="34" charset="-120"/>
                <a:ea typeface="微軟正黑體" pitchFamily="34" charset="-120"/>
                <a:hlinkClick r:id="rId2"/>
              </a:rPr>
              <a:t>www.youtube.com/watch?v=Cm6xg14uLE0</a:t>
            </a:r>
            <a:endParaRPr lang="en-US" altLang="zh-TW" sz="2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學術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政治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：知識與權力的關係，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理論的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實踐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要聯繫或保持距離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例股市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知識與知識分子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268760"/>
            <a:ext cx="7560840" cy="554461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專業人士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專家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顧問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公共評論者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知識青年→知識分子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永遠的批評者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文化的標準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社會的良心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知識分子的兩難：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社會行動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專精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博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理想主義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現實主義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專業倫理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公民價值：學術專業與公民角色是否衝突？思考李遠哲獲諾貝爾化學獎，但他懂教改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賑災嗎？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buFont typeface="Wingdings" pitchFamily="2" charset="2"/>
              <a:buChar char="l"/>
            </a:pPr>
            <a:endParaRPr lang="zh-TW" altLang="en-US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知識與知識分子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3.douban.com/lpic/s2666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72" y="3399574"/>
            <a:ext cx="2495770" cy="345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268760"/>
            <a:ext cx="7488832" cy="54452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知識分子：為民喉舌，作為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公理正義及弱勢者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受迫害者的代表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，即使面對艱難險阻也要向大眾表明立場及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見解。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薩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依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德：知識分子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言行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舉止代表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再現自己的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人格、學識與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見地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誰是知識分子？羅素，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沙特與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漢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娜鄂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蘭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李家同？徐世榮？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林飛帆？林全？張瑞雄？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知識分子是歷史與社會下的產物。</a:t>
            </a:r>
            <a:endParaRPr lang="en-US" altLang="zh-TW" b="1" dirty="0" smtClean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zh-TW" altLang="en-US" sz="4400" dirty="0" smtClean="0">
                <a:solidFill>
                  <a:srgbClr val="2B04D2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界定知識分子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632848" cy="54452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台灣有無知識分子？南方溯主張：知識分子要在「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公共性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」裡面尋找。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知識分子與身分無關：不是用工作定義，而是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其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處事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的態度，觀點與價值的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堅持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薩依德：知識分子是具有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能力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向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為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社會公眾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表明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訊息、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觀</a:t>
            </a:r>
            <a:endParaRPr lang="en-US" altLang="zh-TW" b="1" dirty="0" smtClean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  點、態度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、哲學或意見的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個人</a:t>
            </a:r>
            <a:endParaRPr lang="en-US" altLang="zh-TW" b="1" dirty="0" smtClean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。不管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透過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演說、寫作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、教學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或上電視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zh-TW" altLang="en-US" sz="4400" dirty="0" smtClean="0">
                <a:solidFill>
                  <a:srgbClr val="2B04D2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界定知識分子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3076" name="Picture 4" descr="http://www.ncp.com.tw/images/epaper/10105india/images/said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501008"/>
            <a:ext cx="2339752" cy="339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5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412776"/>
            <a:ext cx="7776864" cy="568863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薩依德的分類：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傳統型：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保守並努力維持現況，是社會穩定的基礎。例如老師、宗教人士、行政官吏。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有機型：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與階級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資本有關，新興勢力與企業家、更多權力與控制者，例如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專業技術人員、政治經濟專家、新文化組織者、廣告或公關設計者、意見領袖。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在民主社會中取得選民、消費者的支持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知識分子的類型</a:t>
            </a:r>
            <a:endParaRPr lang="zh-TW" altLang="zh-TW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632848" cy="53285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Font typeface="Arial" charset="0"/>
              <a:buNone/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公共型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(public)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以文化藝術批評為業的特殊個人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例如大學裡的成員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，願意主動在公共領域中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提出見解、表明立場與辯護真相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。其使命是對文化批判、資訊與媒體做出道德反思。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公共知識分子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就是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獨立的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知識分子。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集體學習：知識分子的任務是在「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公共說理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」與「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追求真理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」，故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公共領域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公共型知識分子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是互相界定的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知識分子的類型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1929</Words>
  <Application>Microsoft Office PowerPoint</Application>
  <PresentationFormat>如螢幕大小 (4:3)</PresentationFormat>
  <Paragraphs>134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自訂設計</vt:lpstr>
      <vt:lpstr>公共型知識分 子與學術自由</vt:lpstr>
      <vt:lpstr>PowerPoint 簡報</vt:lpstr>
      <vt:lpstr>一 知識與傳播</vt:lpstr>
      <vt:lpstr>二  知識與知識分子</vt:lpstr>
      <vt:lpstr>二  知識與知識分子</vt:lpstr>
      <vt:lpstr>三  界定知識分子</vt:lpstr>
      <vt:lpstr>三  界定知識分子</vt:lpstr>
      <vt:lpstr>四  知識分子的類型</vt:lpstr>
      <vt:lpstr>四  知識分子的類型</vt:lpstr>
      <vt:lpstr>五  公共型知識分子</vt:lpstr>
      <vt:lpstr>五  公共型知識分子</vt:lpstr>
      <vt:lpstr>六  公共型知識分子的爭議</vt:lpstr>
      <vt:lpstr>七  學術自由與大學自治</vt:lpstr>
      <vt:lpstr>七  學術自由與大學自治</vt:lpstr>
      <vt:lpstr>七  學術自由與大學自治</vt:lpstr>
      <vt:lpstr>七  學術自由與大學自治</vt:lpstr>
      <vt:lpstr>七  學術自由與大學自治</vt:lpstr>
      <vt:lpstr>七  學術自由與大學自治</vt:lpstr>
      <vt:lpstr>八  學術獨立與學術中立</vt:lpstr>
      <vt:lpstr>九  大學的失望與希望</vt:lpstr>
      <vt:lpstr>結語  大學與知識分子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solopig123</dc:creator>
  <cp:lastModifiedBy>5368</cp:lastModifiedBy>
  <cp:revision>200</cp:revision>
  <dcterms:created xsi:type="dcterms:W3CDTF">2016-01-16T17:43:05Z</dcterms:created>
  <dcterms:modified xsi:type="dcterms:W3CDTF">2016-05-25T02:05:12Z</dcterms:modified>
</cp:coreProperties>
</file>