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handoutMasterIdLst>
    <p:handoutMasterId r:id="rId24"/>
  </p:handoutMasterIdLst>
  <p:sldIdLst>
    <p:sldId id="256" r:id="rId2"/>
    <p:sldId id="317" r:id="rId3"/>
    <p:sldId id="320" r:id="rId4"/>
    <p:sldId id="322" r:id="rId5"/>
    <p:sldId id="323" r:id="rId6"/>
    <p:sldId id="324" r:id="rId7"/>
    <p:sldId id="325" r:id="rId8"/>
    <p:sldId id="327" r:id="rId9"/>
    <p:sldId id="328" r:id="rId10"/>
    <p:sldId id="329" r:id="rId11"/>
    <p:sldId id="330" r:id="rId12"/>
    <p:sldId id="332" r:id="rId13"/>
    <p:sldId id="333" r:id="rId14"/>
    <p:sldId id="334" r:id="rId15"/>
    <p:sldId id="335" r:id="rId16"/>
    <p:sldId id="336" r:id="rId17"/>
    <p:sldId id="337" r:id="rId18"/>
    <p:sldId id="340" r:id="rId19"/>
    <p:sldId id="338" r:id="rId20"/>
    <p:sldId id="339" r:id="rId21"/>
    <p:sldId id="331" r:id="rId22"/>
    <p:sldId id="280" r:id="rId23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EE3E3E"/>
    <a:srgbClr val="51CCED"/>
    <a:srgbClr val="8BDDF3"/>
    <a:srgbClr val="9B6A53"/>
    <a:srgbClr val="0277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5" d="100"/>
          <a:sy n="65" d="100"/>
        </p:scale>
        <p:origin x="-1306" y="-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4" d="100"/>
          <a:sy n="54" d="100"/>
        </p:scale>
        <p:origin x="-2916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EC38CB-C988-421A-8155-469D93ED2EE1}" type="datetimeFigureOut">
              <a:rPr lang="zh-TW" altLang="en-US" smtClean="0"/>
              <a:pPr/>
              <a:t>2016/5/25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263A7A-DF40-4EC6-8D8A-1B8FFFAA806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832342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jpe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7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訂版面配置">
    <p:bg>
      <p:bgPr>
        <a:solidFill>
          <a:srgbClr val="51CCE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/>
          <p:cNvPicPr>
            <a:picLocks noChangeAspect="1" noChangeArrowheads="1"/>
          </p:cNvPicPr>
          <p:nvPr userDrawn="1"/>
        </p:nvPicPr>
        <p:blipFill>
          <a:blip r:embed="rId2" cstate="print">
            <a:lum bright="40000"/>
          </a:blip>
          <a:srcRect/>
          <a:stretch>
            <a:fillRect/>
          </a:stretch>
        </p:blipFill>
        <p:spPr bwMode="auto">
          <a:xfrm>
            <a:off x="2637975" y="-72008"/>
            <a:ext cx="396875" cy="1646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23" name="直線接點 22"/>
          <p:cNvCxnSpPr/>
          <p:nvPr userDrawn="1"/>
        </p:nvCxnSpPr>
        <p:spPr>
          <a:xfrm flipH="1">
            <a:off x="1187624" y="1916832"/>
            <a:ext cx="288032" cy="720080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線接點 24"/>
          <p:cNvCxnSpPr/>
          <p:nvPr userDrawn="1"/>
        </p:nvCxnSpPr>
        <p:spPr>
          <a:xfrm>
            <a:off x="1979712" y="1916832"/>
            <a:ext cx="0" cy="792088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線接點 27"/>
          <p:cNvCxnSpPr/>
          <p:nvPr userDrawn="1"/>
        </p:nvCxnSpPr>
        <p:spPr>
          <a:xfrm>
            <a:off x="2411760" y="1916832"/>
            <a:ext cx="288032" cy="720080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31" name="Picture 7"/>
          <p:cNvPicPr>
            <a:picLocks noChangeAspect="1" noChangeArrowheads="1"/>
          </p:cNvPicPr>
          <p:nvPr userDrawn="1"/>
        </p:nvPicPr>
        <p:blipFill>
          <a:blip r:embed="rId3" cstate="print">
            <a:duotone>
              <a:prstClr val="black"/>
              <a:schemeClr val="accent1">
                <a:tint val="45000"/>
                <a:satMod val="400000"/>
              </a:schemeClr>
            </a:duotone>
            <a:lum bright="10000"/>
          </a:blip>
          <a:srcRect r="37434"/>
          <a:stretch>
            <a:fillRect/>
          </a:stretch>
        </p:blipFill>
        <p:spPr bwMode="auto">
          <a:xfrm flipH="1">
            <a:off x="0" y="4797152"/>
            <a:ext cx="992427" cy="11148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38" name="直線接點 37"/>
          <p:cNvCxnSpPr/>
          <p:nvPr userDrawn="1"/>
        </p:nvCxnSpPr>
        <p:spPr>
          <a:xfrm flipH="1">
            <a:off x="2915816" y="3429000"/>
            <a:ext cx="648072" cy="0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8" name="群組 17"/>
          <p:cNvGrpSpPr/>
          <p:nvPr userDrawn="1"/>
        </p:nvGrpSpPr>
        <p:grpSpPr>
          <a:xfrm>
            <a:off x="539552" y="2636912"/>
            <a:ext cx="2880320" cy="4221088"/>
            <a:chOff x="1043608" y="2399658"/>
            <a:chExt cx="2808312" cy="4458342"/>
          </a:xfrm>
        </p:grpSpPr>
        <p:cxnSp>
          <p:nvCxnSpPr>
            <p:cNvPr id="10" name="直線接點 9"/>
            <p:cNvCxnSpPr/>
            <p:nvPr userDrawn="1"/>
          </p:nvCxnSpPr>
          <p:spPr>
            <a:xfrm>
              <a:off x="1835696" y="3789040"/>
              <a:ext cx="0" cy="3068960"/>
            </a:xfrm>
            <a:prstGeom prst="line">
              <a:avLst/>
            </a:prstGeom>
            <a:ln w="76200">
              <a:solidFill>
                <a:srgbClr val="0277BD"/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pic>
          <p:nvPicPr>
            <p:cNvPr id="11" name="Picture 21" descr="https://www.dcard.tw/img/favicon_144.png"/>
            <p:cNvPicPr>
              <a:picLocks noChangeAspect="1" noChangeArrowheads="1"/>
            </p:cNvPicPr>
            <p:nvPr userDrawn="1"/>
          </p:nvPicPr>
          <p:blipFill>
            <a:blip r:embed="rId4" cstate="print">
              <a:lum bright="10000"/>
            </a:blip>
            <a:srcRect/>
            <a:stretch>
              <a:fillRect/>
            </a:stretch>
          </p:blipFill>
          <p:spPr bwMode="auto">
            <a:xfrm>
              <a:off x="1521892" y="5635475"/>
              <a:ext cx="673844" cy="673845"/>
            </a:xfrm>
            <a:prstGeom prst="rect">
              <a:avLst/>
            </a:prstGeom>
            <a:noFill/>
          </p:spPr>
        </p:pic>
        <p:cxnSp>
          <p:nvCxnSpPr>
            <p:cNvPr id="12" name="直線接點 11"/>
            <p:cNvCxnSpPr/>
            <p:nvPr userDrawn="1"/>
          </p:nvCxnSpPr>
          <p:spPr>
            <a:xfrm>
              <a:off x="2267744" y="3789040"/>
              <a:ext cx="0" cy="3068960"/>
            </a:xfrm>
            <a:prstGeom prst="line">
              <a:avLst/>
            </a:prstGeom>
            <a:ln w="76200">
              <a:solidFill>
                <a:srgbClr val="EE3E3E"/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pic>
          <p:nvPicPr>
            <p:cNvPr id="13" name="Picture 17"/>
            <p:cNvPicPr>
              <a:picLocks noChangeAspect="1" noChangeArrowheads="1"/>
            </p:cNvPicPr>
            <p:nvPr userDrawn="1"/>
          </p:nvPicPr>
          <p:blipFill>
            <a:blip r:embed="rId5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lum bright="10000"/>
            </a:blip>
            <a:srcRect/>
            <a:stretch>
              <a:fillRect/>
            </a:stretch>
          </p:blipFill>
          <p:spPr bwMode="auto">
            <a:xfrm>
              <a:off x="1907704" y="5013176"/>
              <a:ext cx="720080" cy="7200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cxnSp>
          <p:nvCxnSpPr>
            <p:cNvPr id="14" name="直線接點 13"/>
            <p:cNvCxnSpPr/>
            <p:nvPr userDrawn="1"/>
          </p:nvCxnSpPr>
          <p:spPr>
            <a:xfrm>
              <a:off x="2699792" y="3789040"/>
              <a:ext cx="0" cy="3068960"/>
            </a:xfrm>
            <a:prstGeom prst="line">
              <a:avLst/>
            </a:prstGeom>
            <a:ln w="76200">
              <a:solidFill>
                <a:srgbClr val="9B6A53"/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pic>
          <p:nvPicPr>
            <p:cNvPr id="15" name="Picture 19" descr="https://encrypted-tbn1.gstatic.com/images?q=tbn:ANd9GcQlo_ETfkAG-FeFLg5CpaJFR4gSZ1A94C2XAzkGPBHPr6kUszo9"/>
            <p:cNvPicPr>
              <a:picLocks noChangeAspect="1" noChangeArrowheads="1"/>
            </p:cNvPicPr>
            <p:nvPr userDrawn="1"/>
          </p:nvPicPr>
          <p:blipFill>
            <a:blip r:embed="rId6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lum bright="10000"/>
            </a:blip>
            <a:srcRect/>
            <a:stretch>
              <a:fillRect/>
            </a:stretch>
          </p:blipFill>
          <p:spPr bwMode="auto">
            <a:xfrm>
              <a:off x="2207613" y="4416912"/>
              <a:ext cx="1030265" cy="772052"/>
            </a:xfrm>
            <a:prstGeom prst="rect">
              <a:avLst/>
            </a:prstGeom>
            <a:noFill/>
          </p:spPr>
        </p:pic>
        <p:cxnSp>
          <p:nvCxnSpPr>
            <p:cNvPr id="16" name="直線接點 15"/>
            <p:cNvCxnSpPr/>
            <p:nvPr userDrawn="1"/>
          </p:nvCxnSpPr>
          <p:spPr>
            <a:xfrm>
              <a:off x="3131840" y="3789040"/>
              <a:ext cx="0" cy="3068960"/>
            </a:xfrm>
            <a:prstGeom prst="line">
              <a:avLst/>
            </a:prstGeom>
            <a:ln w="76200">
              <a:solidFill>
                <a:schemeClr val="bg1">
                  <a:lumMod val="50000"/>
                </a:schemeClr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8" name="群組 7"/>
            <p:cNvGrpSpPr/>
            <p:nvPr userDrawn="1"/>
          </p:nvGrpSpPr>
          <p:grpSpPr>
            <a:xfrm>
              <a:off x="1043608" y="2399658"/>
              <a:ext cx="2808312" cy="1605406"/>
              <a:chOff x="708124" y="2183225"/>
              <a:chExt cx="5636613" cy="3406015"/>
            </a:xfrm>
          </p:grpSpPr>
          <p:pic>
            <p:nvPicPr>
              <p:cNvPr id="1026" name="Picture 2"/>
              <p:cNvPicPr>
                <a:picLocks noChangeAspect="1" noChangeArrowheads="1"/>
              </p:cNvPicPr>
              <p:nvPr userDrawn="1"/>
            </p:nvPicPr>
            <p:blipFill>
              <a:blip r:embed="rId7" cstate="print">
                <a:lum bright="10000"/>
              </a:blip>
              <a:srcRect l="8454" t="30577" r="7008" b="18339"/>
              <a:stretch>
                <a:fillRect/>
              </a:stretch>
            </p:blipFill>
            <p:spPr bwMode="auto">
              <a:xfrm>
                <a:off x="708124" y="2183225"/>
                <a:ext cx="5636613" cy="340601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pic>
            <p:nvPicPr>
              <p:cNvPr id="7" name="Picture 9" descr="C:\Users\EW\Desktop\noun_166991_cc.png"/>
              <p:cNvPicPr>
                <a:picLocks noChangeAspect="1" noChangeArrowheads="1"/>
              </p:cNvPicPr>
              <p:nvPr userDrawn="1"/>
            </p:nvPicPr>
            <p:blipFill>
              <a:blip r:embed="rId8" cstate="print">
                <a:lum bright="10000"/>
              </a:blip>
              <a:srcRect b="15487"/>
              <a:stretch>
                <a:fillRect/>
              </a:stretch>
            </p:blipFill>
            <p:spPr bwMode="auto">
              <a:xfrm>
                <a:off x="2195736" y="2780928"/>
                <a:ext cx="2592288" cy="2190808"/>
              </a:xfrm>
              <a:prstGeom prst="rect">
                <a:avLst/>
              </a:prstGeom>
              <a:noFill/>
              <a:scene3d>
                <a:camera prst="isometricOffAxis1Right"/>
                <a:lightRig rig="threePt" dir="t"/>
              </a:scene3d>
            </p:spPr>
          </p:pic>
        </p:grpSp>
        <p:sp>
          <p:nvSpPr>
            <p:cNvPr id="17" name="文字方塊 16"/>
            <p:cNvSpPr txBox="1"/>
            <p:nvPr userDrawn="1"/>
          </p:nvSpPr>
          <p:spPr>
            <a:xfrm>
              <a:off x="2725564" y="3933056"/>
              <a:ext cx="98234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3200" b="1" dirty="0" smtClean="0">
                  <a:latin typeface="AR CENA" pitchFamily="2" charset="0"/>
                </a:rPr>
                <a:t>PTT</a:t>
              </a:r>
              <a:endParaRPr lang="zh-TW" altLang="en-US" sz="3200" b="1" dirty="0">
                <a:latin typeface="AR CENA" pitchFamily="2" charset="0"/>
              </a:endParaRPr>
            </a:p>
          </p:txBody>
        </p:sp>
      </p:grpSp>
      <p:pic>
        <p:nvPicPr>
          <p:cNvPr id="41" name="Picture 4"/>
          <p:cNvPicPr>
            <a:picLocks noChangeAspect="1" noChangeArrowheads="1"/>
          </p:cNvPicPr>
          <p:nvPr userDrawn="1"/>
        </p:nvPicPr>
        <p:blipFill>
          <a:blip r:embed="rId9" cstate="print">
            <a:clrChange>
              <a:clrFrom>
                <a:srgbClr val="9B6A53"/>
              </a:clrFrom>
              <a:clrTo>
                <a:srgbClr val="9B6A53">
                  <a:alpha val="0"/>
                </a:srgbClr>
              </a:clrTo>
            </a:clrChange>
            <a:duotone>
              <a:prstClr val="black"/>
              <a:schemeClr val="accent3">
                <a:tint val="45000"/>
                <a:satMod val="400000"/>
              </a:schemeClr>
            </a:duotone>
            <a:lum bright="10000"/>
          </a:blip>
          <a:srcRect/>
          <a:stretch>
            <a:fillRect/>
          </a:stretch>
        </p:blipFill>
        <p:spPr bwMode="auto">
          <a:xfrm flipH="1">
            <a:off x="3491880" y="3068960"/>
            <a:ext cx="1008112" cy="7460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48" name="群組 47"/>
          <p:cNvGrpSpPr/>
          <p:nvPr userDrawn="1"/>
        </p:nvGrpSpPr>
        <p:grpSpPr>
          <a:xfrm flipH="1">
            <a:off x="8100392" y="6281936"/>
            <a:ext cx="792088" cy="576064"/>
            <a:chOff x="4387948" y="4941168"/>
            <a:chExt cx="1984252" cy="1440160"/>
          </a:xfrm>
        </p:grpSpPr>
        <p:pic>
          <p:nvPicPr>
            <p:cNvPr id="45" name="Picture 7"/>
            <p:cNvPicPr>
              <a:picLocks noChangeAspect="1" noChangeArrowheads="1"/>
            </p:cNvPicPr>
            <p:nvPr userDrawn="1"/>
          </p:nvPicPr>
          <p:blipFill>
            <a:blip r:embed="rId10" cstate="print">
              <a:duotone>
                <a:prstClr val="black"/>
                <a:schemeClr val="accent1">
                  <a:tint val="45000"/>
                  <a:satMod val="400000"/>
                </a:schemeClr>
              </a:duotone>
              <a:lum bright="10000"/>
            </a:blip>
            <a:srcRect r="37434"/>
            <a:stretch>
              <a:fillRect/>
            </a:stretch>
          </p:blipFill>
          <p:spPr bwMode="auto">
            <a:xfrm>
              <a:off x="4387948" y="5185457"/>
              <a:ext cx="792088" cy="11148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032" name="Picture 8"/>
            <p:cNvPicPr>
              <a:picLocks noChangeAspect="1" noChangeArrowheads="1"/>
            </p:cNvPicPr>
            <p:nvPr userDrawn="1"/>
          </p:nvPicPr>
          <p:blipFill>
            <a:blip r:embed="rId11" cstate="print">
              <a:lum bright="10000"/>
            </a:blip>
            <a:srcRect/>
            <a:stretch>
              <a:fillRect/>
            </a:stretch>
          </p:blipFill>
          <p:spPr bwMode="auto">
            <a:xfrm flipH="1">
              <a:off x="4716016" y="4941168"/>
              <a:ext cx="1656184" cy="14401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pic>
        <p:nvPicPr>
          <p:cNvPr id="53" name="Picture 4" descr="https://fbcdn-sphotos-b-a.akamaihd.net/hphotos-ak-xpf1/v/t34.0-12/12207927_1178415052172555_406852732_n.jpg?oh=456cb2cf7ce180928996a0732dcb41b5&amp;oe=5653C75B&amp;__gda__=1448407307_4c4f8dcd73cd9d467b5b007f752fef90"/>
          <p:cNvPicPr>
            <a:picLocks noChangeAspect="1" noChangeArrowheads="1"/>
          </p:cNvPicPr>
          <p:nvPr userDrawn="1"/>
        </p:nvPicPr>
        <p:blipFill>
          <a:blip r:embed="rId1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6002" t="15426" r="39983" b="20299"/>
          <a:stretch>
            <a:fillRect/>
          </a:stretch>
        </p:blipFill>
        <p:spPr bwMode="auto">
          <a:xfrm>
            <a:off x="3779912" y="1052736"/>
            <a:ext cx="888071" cy="822288"/>
          </a:xfrm>
          <a:prstGeom prst="rect">
            <a:avLst/>
          </a:prstGeom>
          <a:noFill/>
        </p:spPr>
      </p:pic>
      <p:sp>
        <p:nvSpPr>
          <p:cNvPr id="55" name="圓角矩形 54"/>
          <p:cNvSpPr/>
          <p:nvPr userDrawn="1"/>
        </p:nvSpPr>
        <p:spPr>
          <a:xfrm>
            <a:off x="3491880" y="548680"/>
            <a:ext cx="5652120" cy="1872208"/>
          </a:xfrm>
          <a:prstGeom prst="roundRect">
            <a:avLst/>
          </a:prstGeom>
          <a:solidFill>
            <a:schemeClr val="bg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8" name="圓角矩形 57"/>
          <p:cNvSpPr/>
          <p:nvPr userDrawn="1"/>
        </p:nvSpPr>
        <p:spPr>
          <a:xfrm>
            <a:off x="3347864" y="3140968"/>
            <a:ext cx="5796136" cy="3168352"/>
          </a:xfrm>
          <a:prstGeom prst="roundRect">
            <a:avLst/>
          </a:prstGeom>
          <a:solidFill>
            <a:schemeClr val="bg1">
              <a:alpha val="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pSp>
        <p:nvGrpSpPr>
          <p:cNvPr id="49" name="群組 48"/>
          <p:cNvGrpSpPr/>
          <p:nvPr userDrawn="1"/>
        </p:nvGrpSpPr>
        <p:grpSpPr>
          <a:xfrm>
            <a:off x="3059832" y="5229200"/>
            <a:ext cx="1944216" cy="1440160"/>
            <a:chOff x="4387948" y="4941168"/>
            <a:chExt cx="1984252" cy="1440160"/>
          </a:xfrm>
        </p:grpSpPr>
        <p:pic>
          <p:nvPicPr>
            <p:cNvPr id="50" name="Picture 7"/>
            <p:cNvPicPr>
              <a:picLocks noChangeAspect="1" noChangeArrowheads="1"/>
            </p:cNvPicPr>
            <p:nvPr userDrawn="1"/>
          </p:nvPicPr>
          <p:blipFill>
            <a:blip r:embed="rId13" cstate="print">
              <a:duotone>
                <a:prstClr val="black"/>
                <a:schemeClr val="accent1">
                  <a:tint val="45000"/>
                  <a:satMod val="400000"/>
                </a:schemeClr>
              </a:duotone>
              <a:lum bright="10000"/>
            </a:blip>
            <a:srcRect r="37434"/>
            <a:stretch>
              <a:fillRect/>
            </a:stretch>
          </p:blipFill>
          <p:spPr bwMode="auto">
            <a:xfrm>
              <a:off x="4387948" y="5185457"/>
              <a:ext cx="792088" cy="11148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softEdge rad="12700"/>
            </a:effectLst>
          </p:spPr>
        </p:pic>
        <p:pic>
          <p:nvPicPr>
            <p:cNvPr id="51" name="Picture 8"/>
            <p:cNvPicPr>
              <a:picLocks noChangeAspect="1" noChangeArrowheads="1"/>
            </p:cNvPicPr>
            <p:nvPr userDrawn="1"/>
          </p:nvPicPr>
          <p:blipFill>
            <a:blip r:embed="rId14" cstate="print">
              <a:lum bright="10000"/>
            </a:blip>
            <a:srcRect/>
            <a:stretch>
              <a:fillRect/>
            </a:stretch>
          </p:blipFill>
          <p:spPr bwMode="auto">
            <a:xfrm flipH="1">
              <a:off x="4716016" y="4941168"/>
              <a:ext cx="1656184" cy="14401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softEdge rad="12700"/>
            </a:effectLst>
          </p:spPr>
        </p:pic>
      </p:grpSp>
      <p:pic>
        <p:nvPicPr>
          <p:cNvPr id="1028" name="Picture 4"/>
          <p:cNvPicPr>
            <a:picLocks noChangeAspect="1" noChangeArrowheads="1"/>
          </p:cNvPicPr>
          <p:nvPr userDrawn="1"/>
        </p:nvPicPr>
        <p:blipFill>
          <a:blip r:embed="rId15" cstate="print">
            <a:clrChange>
              <a:clrFrom>
                <a:srgbClr val="9B6A53"/>
              </a:clrFrom>
              <a:clrTo>
                <a:srgbClr val="9B6A53">
                  <a:alpha val="0"/>
                </a:srgbClr>
              </a:clrTo>
            </a:clrChange>
            <a:duotone>
              <a:schemeClr val="accent5">
                <a:shade val="45000"/>
                <a:satMod val="135000"/>
              </a:schemeClr>
              <a:prstClr val="white"/>
            </a:duotone>
            <a:lum bright="10000"/>
          </a:blip>
          <a:srcRect/>
          <a:stretch>
            <a:fillRect/>
          </a:stretch>
        </p:blipFill>
        <p:spPr bwMode="auto">
          <a:xfrm flipH="1">
            <a:off x="323528" y="0"/>
            <a:ext cx="3384376" cy="2504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9" name="標題 1"/>
          <p:cNvSpPr>
            <a:spLocks noGrp="1"/>
          </p:cNvSpPr>
          <p:nvPr>
            <p:ph type="title" hasCustomPrompt="1"/>
          </p:nvPr>
        </p:nvSpPr>
        <p:spPr>
          <a:xfrm>
            <a:off x="4860032" y="2924944"/>
            <a:ext cx="3347864" cy="836712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3600" b="1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defRPr>
            </a:lvl1pPr>
          </a:lstStyle>
          <a:p>
            <a:r>
              <a:rPr lang="zh-TW" altLang="en-US" dirty="0" smtClean="0"/>
              <a:t>單元名稱</a:t>
            </a:r>
            <a:endParaRPr lang="zh-TW" altLang="en-US" dirty="0"/>
          </a:p>
        </p:txBody>
      </p:sp>
      <p:sp>
        <p:nvSpPr>
          <p:cNvPr id="46" name="文字版面配置區 45"/>
          <p:cNvSpPr>
            <a:spLocks noGrp="1"/>
          </p:cNvSpPr>
          <p:nvPr>
            <p:ph type="body" sz="quarter" idx="10" hasCustomPrompt="1"/>
          </p:nvPr>
        </p:nvSpPr>
        <p:spPr>
          <a:xfrm>
            <a:off x="3648807" y="984023"/>
            <a:ext cx="5364088" cy="936625"/>
          </a:xfrm>
        </p:spPr>
        <p:txBody>
          <a:bodyPr>
            <a:noAutofit/>
          </a:bodyPr>
          <a:lstStyle>
            <a:lvl1pPr algn="ctr">
              <a:buNone/>
              <a:defRPr sz="5400" b="1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defRPr>
            </a:lvl1pPr>
          </a:lstStyle>
          <a:p>
            <a:pPr lvl="0"/>
            <a:r>
              <a:rPr lang="zh-TW" altLang="en-US" dirty="0" smtClean="0"/>
              <a:t>課程標題</a:t>
            </a:r>
            <a:endParaRPr lang="zh-TW" altLang="en-US" dirty="0"/>
          </a:p>
        </p:txBody>
      </p:sp>
      <p:sp>
        <p:nvSpPr>
          <p:cNvPr id="44" name="文字版面配置區 43"/>
          <p:cNvSpPr>
            <a:spLocks noGrp="1"/>
          </p:cNvSpPr>
          <p:nvPr>
            <p:ph type="body" sz="quarter" idx="11" hasCustomPrompt="1"/>
          </p:nvPr>
        </p:nvSpPr>
        <p:spPr>
          <a:xfrm>
            <a:off x="4860032" y="4149080"/>
            <a:ext cx="3384376" cy="792163"/>
          </a:xfr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zh-TW" altLang="en-US" sz="3600" b="1" kern="12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  <a:cs typeface="+mj-cs"/>
              </a:defRPr>
            </a:lvl1pPr>
          </a:lstStyle>
          <a:p>
            <a:pPr lvl="0"/>
            <a:r>
              <a:rPr lang="zh-TW" altLang="en-US" dirty="0" smtClean="0"/>
              <a:t>授課老師</a:t>
            </a:r>
            <a:endParaRPr lang="zh-TW" altLang="en-US" dirty="0"/>
          </a:p>
        </p:txBody>
      </p:sp>
      <p:sp>
        <p:nvSpPr>
          <p:cNvPr id="52" name="文字版面配置區 51"/>
          <p:cNvSpPr>
            <a:spLocks noGrp="1"/>
          </p:cNvSpPr>
          <p:nvPr>
            <p:ph type="body" sz="quarter" idx="12" hasCustomPrompt="1"/>
          </p:nvPr>
        </p:nvSpPr>
        <p:spPr>
          <a:xfrm>
            <a:off x="4860032" y="5373216"/>
            <a:ext cx="3456384" cy="720749"/>
          </a:xfrm>
        </p:spPr>
        <p:txBody>
          <a:bodyPr>
            <a:normAutofit/>
          </a:bodyPr>
          <a:lstStyle>
            <a:lvl1pPr algn="ctr">
              <a:buNone/>
              <a:defRPr lang="zh-TW" altLang="en-US" sz="3600" b="1" kern="12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  <a:cs typeface="+mj-cs"/>
              </a:defRPr>
            </a:lvl1pPr>
          </a:lstStyle>
          <a:p>
            <a:pPr lvl="0"/>
            <a:r>
              <a:rPr lang="zh-TW" altLang="en-US" dirty="0" smtClean="0"/>
              <a:t>助教名稱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上彎箭號 45"/>
          <p:cNvSpPr/>
          <p:nvPr userDrawn="1"/>
        </p:nvSpPr>
        <p:spPr>
          <a:xfrm flipH="1">
            <a:off x="-1116632" y="1268760"/>
            <a:ext cx="10729192" cy="5589240"/>
          </a:xfrm>
          <a:prstGeom prst="bentUpArrow">
            <a:avLst>
              <a:gd name="adj1" fmla="val 9429"/>
              <a:gd name="adj2" fmla="val 20891"/>
              <a:gd name="adj3" fmla="val 20674"/>
            </a:avLst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7" name="上彎箭號 46"/>
          <p:cNvSpPr/>
          <p:nvPr userDrawn="1"/>
        </p:nvSpPr>
        <p:spPr>
          <a:xfrm flipH="1">
            <a:off x="-612576" y="2060848"/>
            <a:ext cx="10260632" cy="4509120"/>
          </a:xfrm>
          <a:prstGeom prst="bentUpArrow">
            <a:avLst>
              <a:gd name="adj1" fmla="val 9429"/>
              <a:gd name="adj2" fmla="val 20891"/>
              <a:gd name="adj3" fmla="val 20674"/>
            </a:avLst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8" name="上彎箭號 47"/>
          <p:cNvSpPr/>
          <p:nvPr userDrawn="1"/>
        </p:nvSpPr>
        <p:spPr>
          <a:xfrm flipH="1">
            <a:off x="-252536" y="2924944"/>
            <a:ext cx="9937104" cy="3429000"/>
          </a:xfrm>
          <a:prstGeom prst="bentUpArrow">
            <a:avLst>
              <a:gd name="adj1" fmla="val 9429"/>
              <a:gd name="adj2" fmla="val 20891"/>
              <a:gd name="adj3" fmla="val 20674"/>
            </a:avLst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1" name="內容版面配置區 2"/>
          <p:cNvSpPr>
            <a:spLocks noGrp="1"/>
          </p:cNvSpPr>
          <p:nvPr>
            <p:ph idx="1"/>
          </p:nvPr>
        </p:nvSpPr>
        <p:spPr>
          <a:xfrm>
            <a:off x="899592" y="1412776"/>
            <a:ext cx="8100392" cy="4353347"/>
          </a:xfrm>
          <a:solidFill>
            <a:schemeClr val="accent6">
              <a:lumMod val="60000"/>
              <a:lumOff val="40000"/>
              <a:alpha val="12000"/>
            </a:schemeClr>
          </a:solidFill>
        </p:spPr>
        <p:txBody>
          <a:bodyPr/>
          <a:lstStyle/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  <a:p>
            <a:pPr lvl="3"/>
            <a:r>
              <a:rPr lang="zh-TW" altLang="en-US" dirty="0" smtClean="0"/>
              <a:t>第四層</a:t>
            </a:r>
          </a:p>
          <a:p>
            <a:pPr lvl="4"/>
            <a:r>
              <a:rPr lang="zh-TW" altLang="en-US" dirty="0" smtClean="0"/>
              <a:t>第五層</a:t>
            </a:r>
            <a:endParaRPr lang="zh-TW" altLang="en-US" dirty="0"/>
          </a:p>
        </p:txBody>
      </p:sp>
      <p:pic>
        <p:nvPicPr>
          <p:cNvPr id="35" name="Picture 3" descr="C:\Users\solopig123\Downloads\noun_108507_cc.png"/>
          <p:cNvPicPr>
            <a:picLocks noChangeAspect="1" noChangeArrowheads="1"/>
          </p:cNvPicPr>
          <p:nvPr userDrawn="1"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 t="15441" b="34880"/>
          <a:stretch>
            <a:fillRect/>
          </a:stretch>
        </p:blipFill>
        <p:spPr bwMode="auto">
          <a:xfrm>
            <a:off x="7596336" y="5661248"/>
            <a:ext cx="1390464" cy="690773"/>
          </a:xfrm>
          <a:prstGeom prst="rect">
            <a:avLst/>
          </a:prstGeom>
          <a:noFill/>
        </p:spPr>
      </p:pic>
      <p:grpSp>
        <p:nvGrpSpPr>
          <p:cNvPr id="36" name="群組 35"/>
          <p:cNvGrpSpPr/>
          <p:nvPr userDrawn="1"/>
        </p:nvGrpSpPr>
        <p:grpSpPr>
          <a:xfrm>
            <a:off x="0" y="0"/>
            <a:ext cx="9144000" cy="1196752"/>
            <a:chOff x="0" y="0"/>
            <a:chExt cx="9144000" cy="836712"/>
          </a:xfrm>
          <a:solidFill>
            <a:srgbClr val="51CCED"/>
          </a:solidFill>
        </p:grpSpPr>
        <p:sp>
          <p:nvSpPr>
            <p:cNvPr id="37" name="矩形 36"/>
            <p:cNvSpPr/>
            <p:nvPr userDrawn="1"/>
          </p:nvSpPr>
          <p:spPr>
            <a:xfrm>
              <a:off x="0" y="0"/>
              <a:ext cx="3203848" cy="83671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8" name="直角三角形 37"/>
            <p:cNvSpPr/>
            <p:nvPr userDrawn="1"/>
          </p:nvSpPr>
          <p:spPr>
            <a:xfrm flipV="1">
              <a:off x="3203848" y="0"/>
              <a:ext cx="1152128" cy="836712"/>
            </a:xfrm>
            <a:prstGeom prst="rt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9" name="矩形 38"/>
            <p:cNvSpPr/>
            <p:nvPr userDrawn="1"/>
          </p:nvSpPr>
          <p:spPr>
            <a:xfrm>
              <a:off x="4067944" y="0"/>
              <a:ext cx="5076056" cy="18864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sp>
        <p:nvSpPr>
          <p:cNvPr id="40" name="標題 1"/>
          <p:cNvSpPr>
            <a:spLocks noGrp="1"/>
          </p:cNvSpPr>
          <p:nvPr>
            <p:ph type="title"/>
          </p:nvPr>
        </p:nvSpPr>
        <p:spPr>
          <a:xfrm>
            <a:off x="0" y="188640"/>
            <a:ext cx="3347864" cy="836712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3600" b="1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defRPr>
            </a:lvl1pPr>
          </a:lstStyle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pic>
        <p:nvPicPr>
          <p:cNvPr id="41" name="Picture 2" descr="C:\Users\solopig123\Downloads\noun_192573_cc.png"/>
          <p:cNvPicPr>
            <a:picLocks noChangeAspect="1" noChangeArrowheads="1"/>
          </p:cNvPicPr>
          <p:nvPr userDrawn="1"/>
        </p:nvPicPr>
        <p:blipFill>
          <a:blip r:embed="rId3" cstate="print">
            <a:lum bright="20000"/>
          </a:blip>
          <a:srcRect b="13281"/>
          <a:stretch>
            <a:fillRect/>
          </a:stretch>
        </p:blipFill>
        <p:spPr bwMode="auto">
          <a:xfrm>
            <a:off x="7092280" y="4828979"/>
            <a:ext cx="2339752" cy="2029021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</p:pic>
      <p:pic>
        <p:nvPicPr>
          <p:cNvPr id="16" name="Picture 2"/>
          <p:cNvPicPr>
            <a:picLocks noChangeAspect="1" noChangeArrowheads="1"/>
          </p:cNvPicPr>
          <p:nvPr userDrawn="1"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452320" y="3933056"/>
            <a:ext cx="1691680" cy="1152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D09DF1-C8C8-4FD2-8CF2-DB6A0FE29A1E}" type="datetimeFigureOut">
              <a:rPr lang="zh-TW" altLang="en-US" smtClean="0"/>
              <a:pPr/>
              <a:t>2016/5/25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9C2920-AAF2-43C9-86E1-A496D32E08F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3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F3llW7ibOdk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Cm6xg14uLE0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923928" y="2664259"/>
            <a:ext cx="5472608" cy="1844861"/>
          </a:xfrm>
        </p:spPr>
        <p:txBody>
          <a:bodyPr/>
          <a:lstStyle/>
          <a:p>
            <a:pPr>
              <a:defRPr/>
            </a:pPr>
            <a:r>
              <a:rPr lang="zh-TW" altLang="en-US" sz="6000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公共</a:t>
            </a:r>
            <a:r>
              <a:rPr lang="zh-TW" altLang="en-US" sz="60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型知識</a:t>
            </a:r>
            <a:r>
              <a:rPr lang="zh-TW" altLang="en-US" sz="6000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分</a:t>
            </a:r>
            <a:r>
              <a:rPr lang="en-US" altLang="zh-TW" sz="6000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/>
            </a:r>
            <a:br>
              <a:rPr lang="en-US" altLang="zh-TW" sz="6000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sz="6000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子與</a:t>
            </a:r>
            <a:r>
              <a:rPr lang="zh-TW" altLang="en-US" sz="60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學術</a:t>
            </a:r>
            <a:r>
              <a:rPr lang="zh-TW" altLang="en-US" sz="6000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自由</a:t>
            </a:r>
            <a:endParaRPr lang="zh-TW" altLang="en-US" sz="6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itchFamily="34" charset="-120"/>
              <a:ea typeface="微軟正黑體" pitchFamily="34" charset="-120"/>
              <a:cs typeface="Times New Roman" pitchFamily="18" charset="0"/>
            </a:endParaRPr>
          </a:p>
        </p:txBody>
      </p:sp>
      <p:sp>
        <p:nvSpPr>
          <p:cNvPr id="3" name="文字版面配置區 2"/>
          <p:cNvSpPr>
            <a:spLocks noGrp="1"/>
          </p:cNvSpPr>
          <p:nvPr>
            <p:ph type="body" sz="quarter" idx="10"/>
          </p:nvPr>
        </p:nvSpPr>
        <p:spPr>
          <a:xfrm>
            <a:off x="4667610" y="692696"/>
            <a:ext cx="4440894" cy="1299960"/>
          </a:xfrm>
        </p:spPr>
        <p:txBody>
          <a:bodyPr/>
          <a:lstStyle/>
          <a:p>
            <a:pPr algn="l"/>
            <a:r>
              <a:rPr lang="zh-TW" altLang="en-US" sz="2700" dirty="0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國立</a:t>
            </a:r>
            <a:r>
              <a:rPr lang="zh-TW" altLang="en-US" sz="2700" dirty="0" smtClean="0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臺北商業大學</a:t>
            </a:r>
            <a:endParaRPr lang="en-US" altLang="zh-TW" sz="2700" dirty="0">
              <a:solidFill>
                <a:srgbClr val="0000CC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l"/>
            <a:r>
              <a:rPr lang="en-US" altLang="zh-TW" sz="2700" dirty="0" smtClean="0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104</a:t>
            </a:r>
            <a:r>
              <a:rPr lang="zh-TW" altLang="en-US" sz="2700" dirty="0" smtClean="0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學年</a:t>
            </a:r>
            <a:r>
              <a:rPr lang="zh-TW" altLang="en-US" sz="2700" dirty="0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度</a:t>
            </a:r>
            <a:r>
              <a:rPr lang="zh-TW" altLang="en-US" sz="2700" dirty="0" smtClean="0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第</a:t>
            </a:r>
            <a:r>
              <a:rPr lang="en-US" altLang="zh-TW" sz="2700" dirty="0" smtClean="0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</a:t>
            </a:r>
            <a:r>
              <a:rPr lang="zh-TW" altLang="en-US" sz="2700" dirty="0" smtClean="0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學期選修通識</a:t>
            </a:r>
            <a:endParaRPr lang="en-US" altLang="zh-TW" sz="2700" dirty="0">
              <a:solidFill>
                <a:srgbClr val="0000CC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l"/>
            <a:r>
              <a:rPr lang="zh-TW" altLang="en-US" sz="2700" dirty="0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網路民主與公共論壇</a:t>
            </a:r>
            <a:endParaRPr lang="en-US" altLang="zh-TW" sz="2700" dirty="0">
              <a:solidFill>
                <a:srgbClr val="0000CC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zh-TW" altLang="en-US" dirty="0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12"/>
          </p:nvPr>
        </p:nvSpPr>
        <p:spPr>
          <a:xfrm>
            <a:off x="3203848" y="4941168"/>
            <a:ext cx="5904656" cy="1454428"/>
          </a:xfrm>
        </p:spPr>
        <p:txBody>
          <a:bodyPr>
            <a:noAutofit/>
          </a:bodyPr>
          <a:lstStyle/>
          <a:p>
            <a:pPr algn="r"/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授課教師：陳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閔</a:t>
            </a: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翔  通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識教育</a:t>
            </a: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中心助理教授</a:t>
            </a:r>
            <a:endParaRPr lang="en-US" altLang="zh-TW" sz="24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r"/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教學助理：傅馨瑩、陳羿蓁</a:t>
            </a:r>
            <a:endParaRPr lang="en-US" altLang="zh-TW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r"/>
            <a:r>
              <a:rPr lang="en-US" altLang="zh-TW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2016.5.25</a:t>
            </a:r>
            <a:endParaRPr lang="zh-TW" altLang="en-US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6" name="文字版面配置區 4"/>
          <p:cNvSpPr>
            <a:spLocks noGrp="1"/>
          </p:cNvSpPr>
          <p:nvPr>
            <p:ph type="body" sz="quarter" idx="12"/>
          </p:nvPr>
        </p:nvSpPr>
        <p:spPr>
          <a:xfrm>
            <a:off x="1619672" y="6417688"/>
            <a:ext cx="6552728" cy="1454428"/>
          </a:xfrm>
        </p:spPr>
        <p:txBody>
          <a:bodyPr>
            <a:noAutofit/>
          </a:bodyPr>
          <a:lstStyle/>
          <a:p>
            <a:pPr algn="r"/>
            <a:r>
              <a:rPr lang="zh-TW" altLang="en-US" sz="2100" dirty="0" smtClean="0">
                <a:solidFill>
                  <a:srgbClr val="EE3E3E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本</a:t>
            </a:r>
            <a:r>
              <a:rPr lang="zh-TW" altLang="en-US" sz="2100" dirty="0">
                <a:solidFill>
                  <a:srgbClr val="EE3E3E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課程由</a:t>
            </a:r>
            <a:r>
              <a:rPr lang="zh-TW" altLang="en-US" sz="2100" dirty="0" smtClean="0">
                <a:solidFill>
                  <a:srgbClr val="EE3E3E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教育部通識課程革新計畫所</a:t>
            </a:r>
            <a:r>
              <a:rPr lang="zh-TW" altLang="en-US" sz="2100" dirty="0">
                <a:solidFill>
                  <a:srgbClr val="EE3E3E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支持</a:t>
            </a:r>
            <a:endParaRPr lang="en-US" altLang="zh-TW" sz="2100" dirty="0">
              <a:solidFill>
                <a:srgbClr val="EE3E3E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zh-TW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665772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899592" y="1412776"/>
            <a:ext cx="7776864" cy="5616624"/>
          </a:xfrm>
        </p:spPr>
        <p:txBody>
          <a:bodyPr>
            <a:normAutofit/>
          </a:bodyPr>
          <a:lstStyle/>
          <a:p>
            <a:pPr algn="just">
              <a:spcBef>
                <a:spcPts val="600"/>
              </a:spcBef>
              <a:buFont typeface="Wingdings" pitchFamily="2" charset="2"/>
              <a:buChar char="l"/>
              <a:defRPr/>
            </a:pP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強調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公共知識分子</a:t>
            </a:r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(Public Intellectual)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的角色與功能：藉著論辯媒體形象、官方敘述與權威說法，提供揭穿或另類版本，嘗試說真話</a:t>
            </a:r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……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投注於</a:t>
            </a:r>
            <a:r>
              <a:rPr lang="zh-TW" altLang="en-US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批評意識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，不願接受簡單的處方、現成的陳腔濫調、或平和寬容的肯定權勢者。  </a:t>
            </a:r>
            <a:endParaRPr lang="en-US" altLang="zh-TW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just">
              <a:spcBef>
                <a:spcPts val="600"/>
              </a:spcBef>
              <a:buFont typeface="Wingdings" pitchFamily="2" charset="2"/>
              <a:buChar char="l"/>
              <a:defRPr/>
            </a:pP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校長：這個問題我們會帶回去研究</a:t>
            </a:r>
            <a:r>
              <a:rPr lang="en-US" altLang="zh-TW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……</a:t>
            </a: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  <a:endParaRPr lang="en-US" altLang="zh-TW" b="1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just">
              <a:spcBef>
                <a:spcPts val="600"/>
              </a:spcBef>
              <a:buFont typeface="Wingdings" pitchFamily="2" charset="2"/>
              <a:buChar char="l"/>
              <a:defRPr/>
            </a:pP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從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知識分子到公共知識分子：</a:t>
            </a:r>
            <a:r>
              <a:rPr lang="zh-TW" altLang="en-US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公共意識，公共關懷以及公共參與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  <a:endParaRPr lang="en-US" altLang="zh-TW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zh-TW" altLang="en-US" dirty="0"/>
          </a:p>
        </p:txBody>
      </p:sp>
      <p:sp>
        <p:nvSpPr>
          <p:cNvPr id="4" name="標題 2"/>
          <p:cNvSpPr>
            <a:spLocks noGrp="1"/>
          </p:cNvSpPr>
          <p:nvPr>
            <p:ph type="title"/>
          </p:nvPr>
        </p:nvSpPr>
        <p:spPr>
          <a:xfrm>
            <a:off x="395536" y="188640"/>
            <a:ext cx="8352928" cy="936104"/>
          </a:xfrm>
        </p:spPr>
        <p:txBody>
          <a:bodyPr/>
          <a:lstStyle/>
          <a:p>
            <a:r>
              <a:rPr lang="zh-TW" altLang="en-US" sz="4400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五  </a:t>
            </a:r>
            <a:r>
              <a:rPr lang="zh-TW" altLang="en-US" sz="44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公共型知識分子</a:t>
            </a:r>
            <a:endParaRPr lang="zh-TW" altLang="zh-TW" sz="4400" dirty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6714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899592" y="1412776"/>
            <a:ext cx="7488832" cy="5184576"/>
          </a:xfrm>
        </p:spPr>
        <p:txBody>
          <a:bodyPr>
            <a:normAutofit/>
          </a:bodyPr>
          <a:lstStyle/>
          <a:p>
            <a:pPr algn="just">
              <a:spcBef>
                <a:spcPts val="600"/>
              </a:spcBef>
              <a:buFont typeface="Wingdings" pitchFamily="2" charset="2"/>
              <a:buChar char="l"/>
              <a:defRPr/>
            </a:pP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主要特質：</a:t>
            </a:r>
            <a:endParaRPr lang="en-US" altLang="zh-TW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 algn="just">
              <a:spcBef>
                <a:spcPts val="600"/>
              </a:spcBef>
              <a:buFont typeface="Arial" charset="0"/>
              <a:buNone/>
              <a:defRPr/>
            </a:pPr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1.</a:t>
            </a:r>
            <a:r>
              <a:rPr lang="zh-TW" altLang="en-US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公共性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：某種程度的社會參與</a:t>
            </a:r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介入</a:t>
            </a:r>
            <a:endParaRPr lang="en-US" altLang="zh-TW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 algn="just">
              <a:spcBef>
                <a:spcPts val="600"/>
              </a:spcBef>
              <a:buFont typeface="Arial" charset="0"/>
              <a:buNone/>
              <a:defRPr/>
            </a:pPr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2.</a:t>
            </a:r>
            <a:r>
              <a:rPr lang="zh-TW" altLang="en-US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能動性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：批判性行動</a:t>
            </a:r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反思性實踐</a:t>
            </a:r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  <a:endParaRPr lang="en-US" altLang="zh-TW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 algn="just">
              <a:spcBef>
                <a:spcPts val="600"/>
              </a:spcBef>
              <a:buFont typeface="Arial" charset="0"/>
              <a:buNone/>
              <a:defRPr/>
            </a:pPr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3.</a:t>
            </a:r>
            <a:r>
              <a:rPr lang="zh-TW" altLang="en-US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獨立性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與</a:t>
            </a:r>
            <a:r>
              <a:rPr lang="zh-TW" altLang="en-US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自主性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：不接受職位與</a:t>
            </a: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金錢。</a:t>
            </a:r>
            <a:endParaRPr lang="en-US" altLang="zh-TW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just">
              <a:spcBef>
                <a:spcPts val="600"/>
              </a:spcBef>
              <a:buFont typeface="Wingdings" pitchFamily="2" charset="2"/>
              <a:buChar char="l"/>
              <a:defRPr/>
            </a:pPr>
            <a:r>
              <a:rPr lang="zh-TW" altLang="en-US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知識分子的公共義務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：應當以平等、寬容與開放的說理方式，秉持</a:t>
            </a:r>
            <a:r>
              <a:rPr lang="zh-TW" altLang="en-US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正義與良知原則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，對公共議題</a:t>
            </a:r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事務進行公開溝通，同時必須對所面對的權威進行質疑與反思，提供理念</a:t>
            </a:r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希望</a:t>
            </a:r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處方。</a:t>
            </a:r>
            <a:endParaRPr lang="zh-TW" altLang="en-US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標題 2"/>
          <p:cNvSpPr>
            <a:spLocks noGrp="1"/>
          </p:cNvSpPr>
          <p:nvPr>
            <p:ph type="title"/>
          </p:nvPr>
        </p:nvSpPr>
        <p:spPr>
          <a:xfrm>
            <a:off x="395536" y="188640"/>
            <a:ext cx="8352928" cy="936104"/>
          </a:xfrm>
        </p:spPr>
        <p:txBody>
          <a:bodyPr/>
          <a:lstStyle/>
          <a:p>
            <a:r>
              <a:rPr lang="zh-TW" altLang="en-US" sz="44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五  公共型知識分子</a:t>
            </a:r>
            <a:endParaRPr lang="zh-TW" altLang="zh-TW" sz="4400" dirty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078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3" y="1972468"/>
            <a:ext cx="1835697" cy="26171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899592" y="1412776"/>
            <a:ext cx="7776864" cy="5040560"/>
          </a:xfrm>
        </p:spPr>
        <p:txBody>
          <a:bodyPr>
            <a:normAutofit lnSpcReduction="10000"/>
          </a:bodyPr>
          <a:lstStyle/>
          <a:p>
            <a:pPr marL="0" algn="just">
              <a:lnSpc>
                <a:spcPct val="110000"/>
              </a:lnSpc>
              <a:spcBef>
                <a:spcPts val="600"/>
              </a:spcBef>
              <a:buFont typeface="Wingdings" pitchFamily="2" charset="2"/>
              <a:buChar char="l"/>
              <a:defRPr/>
            </a:pP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波斯納批評，現在的公共知識分子已成為</a:t>
            </a:r>
            <a:r>
              <a:rPr lang="zh-TW" altLang="en-US" b="1" dirty="0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媒體與政治共構結構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的一部份。</a:t>
            </a:r>
            <a:endParaRPr lang="en-US" altLang="zh-TW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algn="just">
              <a:lnSpc>
                <a:spcPct val="110000"/>
              </a:lnSpc>
              <a:spcBef>
                <a:spcPts val="600"/>
              </a:spcBef>
              <a:buFont typeface="Wingdings" pitchFamily="2" charset="2"/>
              <a:buChar char="l"/>
              <a:defRPr/>
            </a:pP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思考這三個問題：</a:t>
            </a:r>
            <a:endParaRPr lang="en-US" altLang="zh-TW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 algn="just">
              <a:lnSpc>
                <a:spcPct val="110000"/>
              </a:lnSpc>
              <a:spcBef>
                <a:spcPts val="600"/>
              </a:spcBef>
              <a:buFont typeface="Arial" charset="0"/>
              <a:buNone/>
              <a:defRPr/>
            </a:pPr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1.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知識分子有國籍嗎？知識有</a:t>
            </a: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國界？</a:t>
            </a:r>
            <a:endParaRPr lang="en-US" altLang="zh-TW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 algn="just">
              <a:lnSpc>
                <a:spcPct val="110000"/>
              </a:lnSpc>
              <a:spcBef>
                <a:spcPts val="600"/>
              </a:spcBef>
              <a:buFont typeface="Arial" charset="0"/>
              <a:buNone/>
              <a:defRPr/>
            </a:pPr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2.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知識分子可以有立場嗎？</a:t>
            </a:r>
            <a:endParaRPr lang="en-US" altLang="zh-TW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 algn="just">
              <a:lnSpc>
                <a:spcPct val="110000"/>
              </a:lnSpc>
              <a:spcBef>
                <a:spcPts val="600"/>
              </a:spcBef>
              <a:buFont typeface="Arial" charset="0"/>
              <a:buNone/>
              <a:defRPr/>
            </a:pPr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3.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左派的知識分子</a:t>
            </a:r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vs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右派知識分子。</a:t>
            </a:r>
            <a:endParaRPr lang="en-US" altLang="zh-TW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algn="just">
              <a:lnSpc>
                <a:spcPct val="110000"/>
              </a:lnSpc>
              <a:spcBef>
                <a:spcPts val="600"/>
              </a:spcBef>
              <a:buFont typeface="Wingdings" pitchFamily="2" charset="2"/>
              <a:buChar char="l"/>
              <a:defRPr/>
            </a:pPr>
            <a:r>
              <a:rPr lang="zh-TW" altLang="en-US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知識分子不能撈過界：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知識論述重要的是形構過程</a:t>
            </a:r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演繹或推論</a:t>
            </a:r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量化質性</a:t>
            </a:r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，而不再於表現形式</a:t>
            </a:r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英文或中文</a:t>
            </a:r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  <a:endParaRPr lang="zh-TW" altLang="en-US" dirty="0"/>
          </a:p>
        </p:txBody>
      </p:sp>
      <p:sp>
        <p:nvSpPr>
          <p:cNvPr id="4" name="標題 2"/>
          <p:cNvSpPr>
            <a:spLocks noGrp="1"/>
          </p:cNvSpPr>
          <p:nvPr>
            <p:ph type="title"/>
          </p:nvPr>
        </p:nvSpPr>
        <p:spPr>
          <a:xfrm>
            <a:off x="395536" y="188640"/>
            <a:ext cx="8352928" cy="936104"/>
          </a:xfrm>
        </p:spPr>
        <p:txBody>
          <a:bodyPr/>
          <a:lstStyle/>
          <a:p>
            <a:r>
              <a:rPr lang="zh-TW" altLang="en-US" sz="44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六  </a:t>
            </a:r>
            <a:r>
              <a:rPr lang="zh-TW" altLang="en-US" sz="44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公共型知識分子的爭議</a:t>
            </a:r>
            <a:endParaRPr lang="zh-TW" altLang="zh-TW" sz="4400" dirty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5286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899592" y="1412776"/>
            <a:ext cx="7776864" cy="5040560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l"/>
              <a:defRPr/>
            </a:pPr>
            <a:r>
              <a:rPr lang="zh-TW" altLang="en-US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學術自由：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對抗非學術勢力對學術的干預。</a:t>
            </a:r>
            <a:r>
              <a:rPr lang="zh-TW" altLang="en-US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大學自治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作為學術自由的</a:t>
            </a:r>
            <a:r>
              <a:rPr lang="zh-TW" altLang="en-US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制度性保障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則是在對抗國家對大學的控制</a:t>
            </a:r>
            <a:endParaRPr lang="en-US" altLang="zh-TW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just">
              <a:buFont typeface="Wingdings" pitchFamily="2" charset="2"/>
              <a:buChar char="l"/>
              <a:defRPr/>
            </a:pP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思考侵犯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大學自主的爭議</a:t>
            </a: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：台塑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對中興大學莊秉潔教授提</a:t>
            </a: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告</a:t>
            </a:r>
            <a:r>
              <a:rPr lang="en-US" altLang="zh-TW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(20130904udntv)</a:t>
            </a: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sz="220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hlinkClick r:id="rId2"/>
              </a:rPr>
              <a:t>https</a:t>
            </a:r>
            <a:r>
              <a:rPr lang="en-US" altLang="zh-TW" sz="2200" b="1" dirty="0">
                <a:latin typeface="微軟正黑體" panose="020B0604030504040204" pitchFamily="34" charset="-120"/>
                <a:ea typeface="微軟正黑體" panose="020B0604030504040204" pitchFamily="34" charset="-120"/>
                <a:hlinkClick r:id="rId2"/>
              </a:rPr>
              <a:t>://</a:t>
            </a:r>
            <a:r>
              <a:rPr lang="en-US" altLang="zh-TW" sz="220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hlinkClick r:id="rId2"/>
              </a:rPr>
              <a:t>www.youtube.com/watch?v=F3llW7ibOdk</a:t>
            </a:r>
            <a:endParaRPr lang="en-US" altLang="zh-TW" sz="2200" b="1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just">
              <a:buFont typeface="Wingdings" pitchFamily="2" charset="2"/>
              <a:buChar char="l"/>
              <a:defRPr/>
            </a:pPr>
            <a:r>
              <a:rPr lang="zh-TW" altLang="en-US" b="1" dirty="0">
                <a:latin typeface="微軟正黑體" pitchFamily="34" charset="-120"/>
                <a:ea typeface="微軟正黑體" pitchFamily="34" charset="-120"/>
              </a:rPr>
              <a:t>大學是</a:t>
            </a:r>
            <a:r>
              <a:rPr lang="zh-TW" altLang="en-US" b="1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象牙塔</a:t>
            </a:r>
            <a:r>
              <a:rPr lang="zh-TW" altLang="en-US" b="1" dirty="0">
                <a:latin typeface="微軟正黑體" pitchFamily="34" charset="-120"/>
                <a:ea typeface="微軟正黑體" pitchFamily="34" charset="-120"/>
              </a:rPr>
              <a:t>還是</a:t>
            </a:r>
            <a:r>
              <a:rPr lang="zh-TW" altLang="en-US" b="1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服務站</a:t>
            </a:r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？</a:t>
            </a:r>
            <a:endParaRPr lang="en-US" altLang="zh-TW" b="1" dirty="0" smtClean="0">
              <a:latin typeface="微軟正黑體" pitchFamily="34" charset="-120"/>
              <a:ea typeface="微軟正黑體" pitchFamily="34" charset="-120"/>
            </a:endParaRPr>
          </a:p>
          <a:p>
            <a:pPr algn="just">
              <a:buFont typeface="Wingdings" pitchFamily="2" charset="2"/>
              <a:buChar char="l"/>
              <a:defRPr/>
            </a:pPr>
            <a:r>
              <a:rPr lang="zh-TW" altLang="en-US" b="1" dirty="0">
                <a:latin typeface="微軟正黑體" pitchFamily="34" charset="-120"/>
                <a:ea typeface="微軟正黑體" pitchFamily="34" charset="-120"/>
              </a:rPr>
              <a:t>大學</a:t>
            </a:r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是</a:t>
            </a:r>
            <a:r>
              <a:rPr lang="zh-TW" altLang="en-US" b="1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補習班</a:t>
            </a:r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還是</a:t>
            </a:r>
            <a:r>
              <a:rPr lang="zh-TW" altLang="en-US" b="1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證照輔導班</a:t>
            </a:r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？</a:t>
            </a:r>
            <a:endParaRPr lang="en-US" altLang="zh-TW" b="1" dirty="0" smtClean="0">
              <a:latin typeface="微軟正黑體" pitchFamily="34" charset="-120"/>
              <a:ea typeface="微軟正黑體" pitchFamily="34" charset="-120"/>
            </a:endParaRPr>
          </a:p>
          <a:p>
            <a:pPr algn="just">
              <a:buFont typeface="Wingdings" pitchFamily="2" charset="2"/>
              <a:buChar char="l"/>
              <a:defRPr/>
            </a:pPr>
            <a:r>
              <a:rPr lang="zh-TW" altLang="en-US" b="1" dirty="0">
                <a:latin typeface="微軟正黑體" pitchFamily="34" charset="-120"/>
                <a:ea typeface="微軟正黑體" pitchFamily="34" charset="-120"/>
              </a:rPr>
              <a:t>大學</a:t>
            </a:r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是</a:t>
            </a:r>
            <a:r>
              <a:rPr lang="zh-TW" altLang="en-US" b="1" dirty="0" smtClean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rPr>
              <a:t>職業培訓所</a:t>
            </a:r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還是</a:t>
            </a:r>
            <a:r>
              <a:rPr lang="zh-TW" altLang="en-US" b="1" dirty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rPr>
              <a:t>就業轉運站</a:t>
            </a:r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？           </a:t>
            </a:r>
            <a:endParaRPr lang="zh-TW" altLang="en-US" dirty="0"/>
          </a:p>
        </p:txBody>
      </p:sp>
      <p:sp>
        <p:nvSpPr>
          <p:cNvPr id="4" name="標題 2"/>
          <p:cNvSpPr>
            <a:spLocks noGrp="1"/>
          </p:cNvSpPr>
          <p:nvPr>
            <p:ph type="title"/>
          </p:nvPr>
        </p:nvSpPr>
        <p:spPr>
          <a:xfrm>
            <a:off x="395536" y="188640"/>
            <a:ext cx="8352928" cy="936104"/>
          </a:xfrm>
        </p:spPr>
        <p:txBody>
          <a:bodyPr/>
          <a:lstStyle/>
          <a:p>
            <a:r>
              <a:rPr lang="zh-TW" altLang="en-US" sz="44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七  </a:t>
            </a:r>
            <a:r>
              <a:rPr lang="zh-TW" altLang="en-US" sz="44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學術自由與大學自治</a:t>
            </a:r>
            <a:endParaRPr lang="zh-TW" altLang="zh-TW" sz="4400" dirty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8159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899592" y="1412776"/>
            <a:ext cx="7704856" cy="5445224"/>
          </a:xfrm>
        </p:spPr>
        <p:txBody>
          <a:bodyPr>
            <a:normAutofit/>
          </a:bodyPr>
          <a:lstStyle/>
          <a:p>
            <a:pPr algn="just">
              <a:spcBef>
                <a:spcPts val="600"/>
              </a:spcBef>
              <a:buFont typeface="Wingdings" pitchFamily="2" charset="2"/>
              <a:buChar char="l"/>
            </a:pPr>
            <a:r>
              <a:rPr lang="zh-TW" altLang="en-US" b="1" dirty="0">
                <a:latin typeface="微軟正黑體" pitchFamily="34" charset="-120"/>
                <a:ea typeface="微軟正黑體" pitchFamily="34" charset="-120"/>
              </a:rPr>
              <a:t>知識分子一本公民本分，進入公共領域發揮他們的說理本業與文化素養，為公共論述提供亟需的理智資源與說理典範，構成了公共型知識分子</a:t>
            </a:r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。</a:t>
            </a:r>
            <a:endParaRPr lang="en-US" altLang="zh-TW" b="1" dirty="0" smtClean="0">
              <a:latin typeface="微軟正黑體" pitchFamily="34" charset="-120"/>
              <a:ea typeface="微軟正黑體" pitchFamily="34" charset="-120"/>
            </a:endParaRPr>
          </a:p>
          <a:p>
            <a:pPr algn="just">
              <a:spcBef>
                <a:spcPts val="600"/>
              </a:spcBef>
              <a:buFont typeface="Wingdings" pitchFamily="2" charset="2"/>
              <a:buChar char="l"/>
            </a:pP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大學是</a:t>
            </a:r>
            <a:r>
              <a:rPr lang="zh-TW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知識社會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：是</a:t>
            </a:r>
            <a:r>
              <a:rPr lang="zh-TW" altLang="en-US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啟蒙</a:t>
            </a:r>
            <a:r>
              <a:rPr lang="zh-TW" altLang="en-US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，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擁有</a:t>
            </a:r>
            <a:r>
              <a:rPr lang="zh-TW" altLang="en-US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烏托邦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與</a:t>
            </a:r>
            <a:r>
              <a:rPr lang="zh-TW" altLang="en-US" b="1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理想</a:t>
            </a:r>
            <a:r>
              <a:rPr lang="en-US" altLang="zh-TW" b="1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b="1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理性</a:t>
            </a:r>
            <a:r>
              <a:rPr lang="en-US" altLang="zh-TW" b="1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b="1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主義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存在的地方</a:t>
            </a: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  <a:endParaRPr lang="en-US" altLang="zh-TW" b="1" dirty="0">
              <a:latin typeface="微軟正黑體" pitchFamily="34" charset="-120"/>
              <a:ea typeface="微軟正黑體" pitchFamily="34" charset="-120"/>
            </a:endParaRPr>
          </a:p>
          <a:p>
            <a:pPr algn="just">
              <a:spcBef>
                <a:spcPts val="600"/>
              </a:spcBef>
              <a:buFont typeface="Wingdings" pitchFamily="2" charset="2"/>
              <a:buChar char="l"/>
            </a:pPr>
            <a:r>
              <a:rPr lang="zh-TW" altLang="en-US" b="1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民主</a:t>
            </a:r>
            <a:r>
              <a:rPr lang="en-US" altLang="zh-TW" b="1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/</a:t>
            </a:r>
            <a:r>
              <a:rPr lang="zh-TW" altLang="en-US" b="1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倫理素養</a:t>
            </a:r>
            <a:r>
              <a:rPr lang="zh-TW" altLang="en-US" b="1" dirty="0">
                <a:latin typeface="微軟正黑體" pitchFamily="34" charset="-120"/>
                <a:ea typeface="微軟正黑體" pitchFamily="34" charset="-120"/>
              </a:rPr>
              <a:t>：自由社會的特徵是承認合理爭議的大量存在，公民需具備</a:t>
            </a:r>
            <a:r>
              <a:rPr lang="zh-TW" altLang="en-US" b="1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民主審議</a:t>
            </a:r>
            <a:r>
              <a:rPr lang="zh-TW" altLang="en-US" b="1" dirty="0">
                <a:latin typeface="微軟正黑體" pitchFamily="34" charset="-120"/>
                <a:ea typeface="微軟正黑體" pitchFamily="34" charset="-120"/>
              </a:rPr>
              <a:t>與</a:t>
            </a:r>
            <a:r>
              <a:rPr lang="zh-TW" altLang="en-US" b="1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道德推理</a:t>
            </a:r>
            <a:r>
              <a:rPr lang="zh-TW" altLang="en-US" b="1" dirty="0">
                <a:latin typeface="微軟正黑體" pitchFamily="34" charset="-120"/>
                <a:ea typeface="微軟正黑體" pitchFamily="34" charset="-120"/>
              </a:rPr>
              <a:t>的判斷能力</a:t>
            </a:r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。</a:t>
            </a:r>
            <a:endParaRPr lang="zh-TW" altLang="en-US" dirty="0"/>
          </a:p>
        </p:txBody>
      </p:sp>
      <p:sp>
        <p:nvSpPr>
          <p:cNvPr id="4" name="標題 2"/>
          <p:cNvSpPr>
            <a:spLocks noGrp="1"/>
          </p:cNvSpPr>
          <p:nvPr>
            <p:ph type="title"/>
          </p:nvPr>
        </p:nvSpPr>
        <p:spPr>
          <a:xfrm>
            <a:off x="395536" y="188640"/>
            <a:ext cx="8352928" cy="936104"/>
          </a:xfrm>
        </p:spPr>
        <p:txBody>
          <a:bodyPr/>
          <a:lstStyle/>
          <a:p>
            <a:r>
              <a:rPr lang="zh-TW" altLang="en-US" sz="44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七  </a:t>
            </a:r>
            <a:r>
              <a:rPr lang="zh-TW" altLang="en-US" sz="44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學術自由與大學自治</a:t>
            </a:r>
            <a:endParaRPr lang="zh-TW" altLang="zh-TW" sz="4400" dirty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3674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899592" y="1412776"/>
            <a:ext cx="7704856" cy="4353347"/>
          </a:xfrm>
        </p:spPr>
        <p:txBody>
          <a:bodyPr/>
          <a:lstStyle/>
          <a:p>
            <a:pPr algn="just">
              <a:spcBef>
                <a:spcPts val="600"/>
              </a:spcBef>
              <a:buFont typeface="Wingdings" pitchFamily="2" charset="2"/>
              <a:buChar char="l"/>
            </a:pPr>
            <a:r>
              <a:rPr lang="en-US" altLang="zh-TW" b="1" dirty="0">
                <a:latin typeface="微軟正黑體" pitchFamily="34" charset="-120"/>
                <a:ea typeface="微軟正黑體" pitchFamily="34" charset="-120"/>
              </a:rPr>
              <a:t>1995/5/26</a:t>
            </a:r>
            <a:r>
              <a:rPr lang="zh-TW" altLang="en-US" b="1" dirty="0">
                <a:latin typeface="微軟正黑體" pitchFamily="34" charset="-120"/>
                <a:ea typeface="微軟正黑體" pitchFamily="34" charset="-120"/>
              </a:rPr>
              <a:t>大法官做出釋字</a:t>
            </a:r>
            <a:r>
              <a:rPr lang="zh-TW" altLang="en-US" b="1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第</a:t>
            </a:r>
            <a:r>
              <a:rPr lang="en-US" altLang="zh-TW" b="1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380</a:t>
            </a:r>
            <a:r>
              <a:rPr lang="zh-TW" altLang="en-US" b="1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號</a:t>
            </a:r>
            <a:r>
              <a:rPr lang="zh-TW" altLang="en-US" b="1" dirty="0">
                <a:latin typeface="微軟正黑體" pitchFamily="34" charset="-120"/>
                <a:ea typeface="微軟正黑體" pitchFamily="34" charset="-120"/>
              </a:rPr>
              <a:t>的</a:t>
            </a:r>
            <a:r>
              <a:rPr lang="zh-TW" altLang="en-US" b="1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違憲解釋</a:t>
            </a:r>
            <a:r>
              <a:rPr lang="zh-TW" altLang="en-US" b="1" dirty="0">
                <a:latin typeface="微軟正黑體" pitchFamily="34" charset="-120"/>
                <a:ea typeface="微軟正黑體" pitchFamily="34" charset="-120"/>
              </a:rPr>
              <a:t>：由教育部</a:t>
            </a:r>
            <a:r>
              <a:rPr lang="zh-TW" altLang="en-US" b="1" dirty="0">
                <a:solidFill>
                  <a:srgbClr val="0000CC"/>
                </a:solidFill>
                <a:latin typeface="微軟正黑體" pitchFamily="34" charset="-120"/>
                <a:ea typeface="微軟正黑體" pitchFamily="34" charset="-120"/>
              </a:rPr>
              <a:t>訂定共同科目違憲</a:t>
            </a:r>
            <a:r>
              <a:rPr lang="zh-TW" altLang="en-US" b="1" dirty="0">
                <a:latin typeface="微軟正黑體" pitchFamily="34" charset="-120"/>
                <a:ea typeface="微軟正黑體" pitchFamily="34" charset="-120"/>
              </a:rPr>
              <a:t>，開啟大學自主之門，也是台灣通識教育改革的濫觴。</a:t>
            </a:r>
            <a:endParaRPr lang="en-US" altLang="zh-TW" b="1" dirty="0">
              <a:latin typeface="微軟正黑體" pitchFamily="34" charset="-120"/>
              <a:ea typeface="微軟正黑體" pitchFamily="34" charset="-120"/>
            </a:endParaRPr>
          </a:p>
          <a:p>
            <a:pPr algn="just">
              <a:spcBef>
                <a:spcPts val="600"/>
              </a:spcBef>
              <a:buFont typeface="Wingdings" pitchFamily="2" charset="2"/>
              <a:buChar char="l"/>
            </a:pPr>
            <a:r>
              <a:rPr lang="zh-TW" altLang="en-US" b="1" dirty="0">
                <a:latin typeface="微軟正黑體" pitchFamily="34" charset="-120"/>
                <a:ea typeface="微軟正黑體" pitchFamily="34" charset="-120"/>
              </a:rPr>
              <a:t>爭點：立院審議「大學法施行細則」時，翁金珠等人認為由政府指定大學共同必修科目違反大學自主</a:t>
            </a:r>
            <a:r>
              <a:rPr lang="en-US" altLang="zh-TW" b="1" dirty="0"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TW" altLang="en-US" b="1" dirty="0">
                <a:latin typeface="微軟正黑體" pitchFamily="34" charset="-120"/>
                <a:ea typeface="微軟正黑體" pitchFamily="34" charset="-120"/>
              </a:rPr>
              <a:t>憲法</a:t>
            </a:r>
            <a:r>
              <a:rPr lang="en-US" altLang="zh-TW" b="1" dirty="0">
                <a:latin typeface="微軟正黑體" pitchFamily="34" charset="-120"/>
                <a:ea typeface="微軟正黑體" pitchFamily="34" charset="-120"/>
              </a:rPr>
              <a:t>11</a:t>
            </a:r>
            <a:r>
              <a:rPr lang="zh-TW" altLang="en-US" b="1" dirty="0">
                <a:latin typeface="微軟正黑體" pitchFamily="34" charset="-120"/>
                <a:ea typeface="微軟正黑體" pitchFamily="34" charset="-120"/>
              </a:rPr>
              <a:t>條之</a:t>
            </a:r>
            <a:r>
              <a:rPr lang="zh-TW" altLang="en-US" b="1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講學自由</a:t>
            </a:r>
            <a:r>
              <a:rPr lang="zh-TW" altLang="en-US" b="1" dirty="0">
                <a:latin typeface="微軟正黑體" pitchFamily="34" charset="-120"/>
                <a:ea typeface="微軟正黑體" pitchFamily="34" charset="-120"/>
              </a:rPr>
              <a:t>及所賦予</a:t>
            </a:r>
            <a:r>
              <a:rPr lang="zh-TW" altLang="en-US" b="1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大學自治精神</a:t>
            </a:r>
            <a:r>
              <a:rPr lang="en-US" altLang="zh-TW" b="1" dirty="0">
                <a:latin typeface="微軟正黑體" pitchFamily="34" charset="-120"/>
                <a:ea typeface="微軟正黑體" pitchFamily="34" charset="-120"/>
              </a:rPr>
              <a:t>)</a:t>
            </a:r>
            <a:r>
              <a:rPr lang="zh-TW" altLang="en-US" b="1" dirty="0">
                <a:latin typeface="微軟正黑體" pitchFamily="34" charset="-120"/>
                <a:ea typeface="微軟正黑體" pitchFamily="34" charset="-120"/>
              </a:rPr>
              <a:t>原則</a:t>
            </a:r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。</a:t>
            </a:r>
            <a:endParaRPr lang="zh-TW" altLang="en-US" dirty="0"/>
          </a:p>
        </p:txBody>
      </p:sp>
      <p:sp>
        <p:nvSpPr>
          <p:cNvPr id="4" name="標題 2"/>
          <p:cNvSpPr>
            <a:spLocks noGrp="1"/>
          </p:cNvSpPr>
          <p:nvPr>
            <p:ph type="title"/>
          </p:nvPr>
        </p:nvSpPr>
        <p:spPr>
          <a:xfrm>
            <a:off x="395536" y="188640"/>
            <a:ext cx="8352928" cy="936104"/>
          </a:xfrm>
        </p:spPr>
        <p:txBody>
          <a:bodyPr/>
          <a:lstStyle/>
          <a:p>
            <a:r>
              <a:rPr lang="zh-TW" altLang="en-US" sz="44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七  </a:t>
            </a:r>
            <a:r>
              <a:rPr lang="zh-TW" altLang="en-US" sz="44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學術自由與大學自治</a:t>
            </a:r>
            <a:endParaRPr lang="zh-TW" altLang="zh-TW" sz="4400" dirty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0625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899592" y="1412776"/>
            <a:ext cx="7704856" cy="4353347"/>
          </a:xfrm>
        </p:spPr>
        <p:txBody>
          <a:bodyPr/>
          <a:lstStyle/>
          <a:p>
            <a:pPr algn="just">
              <a:spcBef>
                <a:spcPts val="600"/>
              </a:spcBef>
              <a:buFont typeface="Wingdings" pitchFamily="2" charset="2"/>
              <a:buChar char="l"/>
            </a:pPr>
            <a:r>
              <a:rPr lang="zh-TW" altLang="en-US" b="1" dirty="0">
                <a:latin typeface="微軟正黑體" pitchFamily="34" charset="-120"/>
                <a:ea typeface="微軟正黑體" pitchFamily="34" charset="-120"/>
              </a:rPr>
              <a:t>釋字</a:t>
            </a:r>
            <a:r>
              <a:rPr lang="en-US" altLang="zh-TW" b="1" dirty="0">
                <a:latin typeface="微軟正黑體" pitchFamily="34" charset="-120"/>
                <a:ea typeface="微軟正黑體" pitchFamily="34" charset="-120"/>
              </a:rPr>
              <a:t>380</a:t>
            </a:r>
            <a:r>
              <a:rPr lang="zh-TW" altLang="en-US" b="1" dirty="0">
                <a:latin typeface="微軟正黑體" pitchFamily="34" charset="-120"/>
                <a:ea typeface="微軟正黑體" pitchFamily="34" charset="-120"/>
              </a:rPr>
              <a:t>號解釋：憲法第</a:t>
            </a:r>
            <a:r>
              <a:rPr lang="en-US" altLang="zh-TW" b="1" dirty="0">
                <a:latin typeface="微軟正黑體" pitchFamily="34" charset="-120"/>
                <a:ea typeface="微軟正黑體" pitchFamily="34" charset="-120"/>
              </a:rPr>
              <a:t>11</a:t>
            </a:r>
            <a:r>
              <a:rPr lang="zh-TW" altLang="en-US" b="1" dirty="0">
                <a:latin typeface="微軟正黑體" pitchFamily="34" charset="-120"/>
                <a:ea typeface="微軟正黑體" pitchFamily="34" charset="-120"/>
              </a:rPr>
              <a:t>條關於講學自由之規定，係對學術自由之</a:t>
            </a:r>
            <a:r>
              <a:rPr lang="zh-TW" altLang="en-US" b="1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制度性保障</a:t>
            </a:r>
            <a:r>
              <a:rPr lang="zh-TW" altLang="en-US" b="1" dirty="0">
                <a:latin typeface="微軟正黑體" pitchFamily="34" charset="-120"/>
                <a:ea typeface="微軟正黑體" pitchFamily="34" charset="-120"/>
              </a:rPr>
              <a:t>；就大學教育而言，應包含</a:t>
            </a:r>
            <a:r>
              <a:rPr lang="zh-TW" altLang="en-US" b="1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研究自由、教學自由及學習自由</a:t>
            </a:r>
            <a:r>
              <a:rPr lang="zh-TW" altLang="en-US" b="1" dirty="0">
                <a:latin typeface="微軟正黑體" pitchFamily="34" charset="-120"/>
                <a:ea typeface="微軟正黑體" pitchFamily="34" charset="-120"/>
              </a:rPr>
              <a:t>等事項</a:t>
            </a:r>
            <a:endParaRPr lang="en-US" altLang="zh-TW" b="1" dirty="0">
              <a:latin typeface="微軟正黑體" pitchFamily="34" charset="-120"/>
              <a:ea typeface="微軟正黑體" pitchFamily="34" charset="-120"/>
            </a:endParaRPr>
          </a:p>
          <a:p>
            <a:pPr algn="just">
              <a:spcBef>
                <a:spcPts val="600"/>
              </a:spcBef>
              <a:buFont typeface="Wingdings" pitchFamily="2" charset="2"/>
              <a:buChar char="l"/>
            </a:pPr>
            <a:r>
              <a:rPr lang="en-US" altLang="zh-TW" b="1" dirty="0">
                <a:latin typeface="微軟正黑體" pitchFamily="34" charset="-120"/>
                <a:ea typeface="微軟正黑體" pitchFamily="34" charset="-120"/>
              </a:rPr>
              <a:t>.…..</a:t>
            </a:r>
            <a:r>
              <a:rPr lang="zh-TW" altLang="en-US" b="1" dirty="0">
                <a:latin typeface="微軟正黑體" pitchFamily="34" charset="-120"/>
                <a:ea typeface="微軟正黑體" pitchFamily="34" charset="-120"/>
              </a:rPr>
              <a:t>「大學應受學術自由之保障，並在法律規定範圍內，享有自治權」</a:t>
            </a:r>
            <a:r>
              <a:rPr lang="en-US" altLang="zh-TW" b="1" dirty="0">
                <a:latin typeface="微軟正黑體" pitchFamily="34" charset="-120"/>
                <a:ea typeface="微軟正黑體" pitchFamily="34" charset="-120"/>
              </a:rPr>
              <a:t>…….</a:t>
            </a:r>
            <a:r>
              <a:rPr lang="zh-TW" altLang="en-US" b="1" dirty="0">
                <a:latin typeface="微軟正黑體" pitchFamily="34" charset="-120"/>
                <a:ea typeface="微軟正黑體" pitchFamily="34" charset="-120"/>
              </a:rPr>
              <a:t>直接與</a:t>
            </a:r>
            <a:r>
              <a:rPr lang="zh-TW" altLang="en-US" b="1" dirty="0">
                <a:solidFill>
                  <a:srgbClr val="0000CC"/>
                </a:solidFill>
                <a:latin typeface="微軟正黑體" pitchFamily="34" charset="-120"/>
                <a:ea typeface="微軟正黑體" pitchFamily="34" charset="-120"/>
              </a:rPr>
              <a:t>教學、學習自由相關，亦屬學術之重要事項，為大學自治之範圍</a:t>
            </a:r>
            <a:r>
              <a:rPr lang="zh-TW" altLang="en-US" b="1" dirty="0" smtClean="0">
                <a:solidFill>
                  <a:srgbClr val="0000CC"/>
                </a:solidFill>
                <a:latin typeface="微軟正黑體" pitchFamily="34" charset="-120"/>
                <a:ea typeface="微軟正黑體" pitchFamily="34" charset="-120"/>
              </a:rPr>
              <a:t>。</a:t>
            </a:r>
            <a:endParaRPr lang="zh-TW" altLang="en-US" dirty="0"/>
          </a:p>
        </p:txBody>
      </p:sp>
      <p:sp>
        <p:nvSpPr>
          <p:cNvPr id="4" name="標題 2"/>
          <p:cNvSpPr>
            <a:spLocks noGrp="1"/>
          </p:cNvSpPr>
          <p:nvPr>
            <p:ph type="title"/>
          </p:nvPr>
        </p:nvSpPr>
        <p:spPr>
          <a:xfrm>
            <a:off x="395536" y="188640"/>
            <a:ext cx="8352928" cy="936104"/>
          </a:xfrm>
        </p:spPr>
        <p:txBody>
          <a:bodyPr/>
          <a:lstStyle/>
          <a:p>
            <a:r>
              <a:rPr lang="zh-TW" altLang="en-US" sz="44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七  </a:t>
            </a:r>
            <a:r>
              <a:rPr lang="zh-TW" altLang="en-US" sz="44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學術自由與大學自治</a:t>
            </a:r>
            <a:endParaRPr lang="zh-TW" altLang="zh-TW" sz="4400" dirty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4021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899592" y="1412776"/>
            <a:ext cx="7848872" cy="5328592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  <a:buFont typeface="Wingdings" pitchFamily="2" charset="2"/>
              <a:buChar char="l"/>
            </a:pPr>
            <a:r>
              <a:rPr lang="zh-TW" altLang="en-US" b="1" dirty="0">
                <a:latin typeface="微軟正黑體" pitchFamily="34" charset="-120"/>
                <a:ea typeface="微軟正黑體" pitchFamily="34" charset="-120"/>
              </a:rPr>
              <a:t>解釋理由書：凡與探討學問，發現真理有關者，諸如</a:t>
            </a:r>
            <a:r>
              <a:rPr lang="zh-TW" altLang="en-US" b="1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研究動機之形成，計畫之提出，研究人員之組成，預算之籌措分配，研究成果之發表</a:t>
            </a:r>
            <a:r>
              <a:rPr lang="zh-TW" altLang="en-US" b="1" dirty="0">
                <a:latin typeface="微軟正黑體" pitchFamily="34" charset="-120"/>
                <a:ea typeface="微軟正黑體" pitchFamily="34" charset="-120"/>
              </a:rPr>
              <a:t>，非但應受保障並得分享社會資源之供應。</a:t>
            </a:r>
            <a:endParaRPr lang="en-US" altLang="zh-TW" b="1" dirty="0">
              <a:latin typeface="微軟正黑體" pitchFamily="34" charset="-120"/>
              <a:ea typeface="微軟正黑體" pitchFamily="34" charset="-120"/>
            </a:endParaRPr>
          </a:p>
          <a:p>
            <a:pPr>
              <a:spcBef>
                <a:spcPts val="600"/>
              </a:spcBef>
              <a:buFont typeface="Wingdings" pitchFamily="2" charset="2"/>
              <a:buChar char="l"/>
            </a:pPr>
            <a:r>
              <a:rPr lang="zh-TW" altLang="en-US" b="1" dirty="0">
                <a:latin typeface="微軟正黑體" pitchFamily="34" charset="-120"/>
                <a:ea typeface="微軟正黑體" pitchFamily="34" charset="-120"/>
              </a:rPr>
              <a:t>研究以外屬於教學與學習範疇之事項，諸如</a:t>
            </a:r>
            <a:r>
              <a:rPr lang="zh-TW" altLang="en-US" b="1" dirty="0">
                <a:solidFill>
                  <a:srgbClr val="0000CC"/>
                </a:solidFill>
                <a:latin typeface="微軟正黑體" pitchFamily="34" charset="-120"/>
                <a:ea typeface="微軟正黑體" pitchFamily="34" charset="-120"/>
              </a:rPr>
              <a:t>課程設計、科目訂定、講授內容、學力評定、考試規則、學生選擇科系與課程之自由，以及學生自治</a:t>
            </a:r>
            <a:r>
              <a:rPr lang="zh-TW" altLang="en-US" b="1" dirty="0">
                <a:latin typeface="微軟正黑體" pitchFamily="34" charset="-120"/>
                <a:ea typeface="微軟正黑體" pitchFamily="34" charset="-120"/>
              </a:rPr>
              <a:t>等亦在保障之列。</a:t>
            </a:r>
            <a:endParaRPr lang="en-US" altLang="zh-TW" b="1" dirty="0">
              <a:latin typeface="微軟正黑體" pitchFamily="34" charset="-120"/>
              <a:ea typeface="微軟正黑體" pitchFamily="34" charset="-120"/>
            </a:endParaRPr>
          </a:p>
          <a:p>
            <a:endParaRPr lang="zh-TW" altLang="en-US" dirty="0"/>
          </a:p>
        </p:txBody>
      </p:sp>
      <p:sp>
        <p:nvSpPr>
          <p:cNvPr id="4" name="標題 2"/>
          <p:cNvSpPr>
            <a:spLocks noGrp="1"/>
          </p:cNvSpPr>
          <p:nvPr>
            <p:ph type="title"/>
          </p:nvPr>
        </p:nvSpPr>
        <p:spPr>
          <a:xfrm>
            <a:off x="395536" y="188640"/>
            <a:ext cx="8352928" cy="936104"/>
          </a:xfrm>
        </p:spPr>
        <p:txBody>
          <a:bodyPr/>
          <a:lstStyle/>
          <a:p>
            <a:r>
              <a:rPr lang="zh-TW" altLang="en-US" sz="44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七  </a:t>
            </a:r>
            <a:r>
              <a:rPr lang="zh-TW" altLang="en-US" sz="44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學術自由與大學自治</a:t>
            </a:r>
            <a:endParaRPr lang="zh-TW" altLang="zh-TW" sz="4400" dirty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9069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l"/>
            </a:pP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過去</a:t>
            </a:r>
            <a:r>
              <a:rPr lang="en-US" altLang="zh-TW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20</a:t>
            </a: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年的進步與停滯：從特殊權力關係到</a:t>
            </a:r>
            <a:r>
              <a:rPr lang="zh-TW" altLang="en-US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平等夥伴關係</a:t>
            </a: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  <a:endParaRPr lang="zh-TW" altLang="en-US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aphicFrame>
        <p:nvGraphicFramePr>
          <p:cNvPr id="4" name="內容版面配置區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90426022"/>
              </p:ext>
            </p:extLst>
          </p:nvPr>
        </p:nvGraphicFramePr>
        <p:xfrm>
          <a:off x="0" y="2564904"/>
          <a:ext cx="9144000" cy="42930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8112"/>
                <a:gridCol w="1728192"/>
                <a:gridCol w="4680520"/>
                <a:gridCol w="1727176"/>
              </a:tblGrid>
              <a:tr h="1242733">
                <a:tc>
                  <a:txBody>
                    <a:bodyPr/>
                    <a:lstStyle/>
                    <a:p>
                      <a:r>
                        <a:rPr lang="zh-TW" altLang="en-US" sz="3000" b="1" dirty="0" smtClean="0">
                          <a:latin typeface="微軟正黑體" pitchFamily="34" charset="-120"/>
                          <a:ea typeface="微軟正黑體" pitchFamily="34" charset="-120"/>
                        </a:rPr>
                        <a:t>釋字</a:t>
                      </a:r>
                      <a:r>
                        <a:rPr lang="en-US" altLang="zh-TW" sz="3000" b="1" dirty="0" smtClean="0">
                          <a:latin typeface="微軟正黑體" pitchFamily="34" charset="-120"/>
                          <a:ea typeface="微軟正黑體" pitchFamily="34" charset="-120"/>
                        </a:rPr>
                        <a:t>380</a:t>
                      </a:r>
                      <a:endParaRPr lang="zh-TW" altLang="en-US" sz="30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r>
                        <a:rPr lang="en-US" altLang="zh-TW" sz="3000" b="1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1995年5月26日</a:t>
                      </a:r>
                      <a:endParaRPr lang="zh-TW" altLang="en-US" sz="30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r>
                        <a:rPr lang="zh-TW" altLang="en-US" sz="3000" b="1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大學法細則就共同必修科目之研訂等規定違憲？</a:t>
                      </a:r>
                      <a:endParaRPr lang="zh-TW" altLang="en-US" sz="30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3000" b="1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違憲，附期失效</a:t>
                      </a:r>
                      <a:endParaRPr lang="zh-TW" altLang="en-US" sz="30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T="45709" marB="45709"/>
                </a:tc>
              </a:tr>
              <a:tr h="12427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3000" b="1" dirty="0" smtClean="0">
                          <a:latin typeface="微軟正黑體" pitchFamily="34" charset="-120"/>
                          <a:ea typeface="微軟正黑體" pitchFamily="34" charset="-120"/>
                        </a:rPr>
                        <a:t>釋字</a:t>
                      </a:r>
                      <a:r>
                        <a:rPr lang="en-US" altLang="zh-TW" sz="3000" b="1" dirty="0" smtClean="0">
                          <a:latin typeface="微軟正黑體" pitchFamily="34" charset="-120"/>
                          <a:ea typeface="微軟正黑體" pitchFamily="34" charset="-120"/>
                        </a:rPr>
                        <a:t>382</a:t>
                      </a:r>
                      <a:endParaRPr lang="zh-TW" altLang="en-US" sz="30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r>
                        <a:rPr lang="en-US" altLang="zh-TW" sz="3000" b="1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1995年6月23日</a:t>
                      </a:r>
                      <a:endParaRPr lang="zh-TW" altLang="en-US" sz="30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r>
                        <a:rPr lang="zh-TW" altLang="en-US" sz="3000" b="1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限制學生對學校所為之處分提起爭訟之判例違憲？</a:t>
                      </a:r>
                      <a:endParaRPr lang="zh-TW" altLang="en-US" sz="30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3000" b="1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違憲</a:t>
                      </a:r>
                    </a:p>
                    <a:p>
                      <a:endParaRPr lang="zh-TW" altLang="en-US" sz="30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T="45709" marB="45709"/>
                </a:tc>
              </a:tr>
              <a:tr h="180763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3000" b="1" dirty="0" smtClean="0">
                          <a:latin typeface="微軟正黑體" pitchFamily="34" charset="-120"/>
                          <a:ea typeface="微軟正黑體" pitchFamily="34" charset="-120"/>
                        </a:rPr>
                        <a:t>釋字</a:t>
                      </a:r>
                      <a:r>
                        <a:rPr lang="en-US" altLang="zh-TW" sz="3000" b="1" dirty="0" smtClean="0">
                          <a:latin typeface="微軟正黑體" pitchFamily="34" charset="-120"/>
                          <a:ea typeface="微軟正黑體" pitchFamily="34" charset="-120"/>
                        </a:rPr>
                        <a:t>684</a:t>
                      </a:r>
                      <a:endParaRPr lang="zh-TW" altLang="en-US" sz="30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r>
                        <a:rPr lang="en-US" altLang="zh-TW" sz="3000" b="1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2011年1月17日</a:t>
                      </a:r>
                      <a:endParaRPr lang="zh-TW" altLang="en-US" sz="30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r>
                        <a:rPr lang="zh-TW" altLang="en-US" sz="3000" b="1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大學所為非屬退學或類此之處分，主張權利受侵害之學生得否提起行政爭訟？</a:t>
                      </a:r>
                      <a:endParaRPr lang="zh-TW" altLang="en-US" sz="30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r>
                        <a:rPr lang="zh-TW" altLang="en-US" sz="3000" b="1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變更</a:t>
                      </a:r>
                      <a:r>
                        <a:rPr lang="en-US" altLang="zh-TW" sz="3000" b="1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382</a:t>
                      </a:r>
                      <a:r>
                        <a:rPr lang="zh-TW" altLang="en-US" sz="3000" b="1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解釋</a:t>
                      </a:r>
                      <a:endParaRPr lang="zh-TW" altLang="en-US" sz="30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T="45709" marB="45709"/>
                </a:tc>
              </a:tr>
            </a:tbl>
          </a:graphicData>
        </a:graphic>
      </p:graphicFrame>
      <p:sp>
        <p:nvSpPr>
          <p:cNvPr id="5" name="標題 2"/>
          <p:cNvSpPr>
            <a:spLocks noGrp="1"/>
          </p:cNvSpPr>
          <p:nvPr>
            <p:ph type="title"/>
          </p:nvPr>
        </p:nvSpPr>
        <p:spPr>
          <a:xfrm>
            <a:off x="395536" y="188640"/>
            <a:ext cx="8352928" cy="936104"/>
          </a:xfrm>
        </p:spPr>
        <p:txBody>
          <a:bodyPr/>
          <a:lstStyle/>
          <a:p>
            <a:r>
              <a:rPr lang="zh-TW" altLang="en-US" sz="44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七  </a:t>
            </a:r>
            <a:r>
              <a:rPr lang="zh-TW" altLang="en-US" sz="44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學術自由與大學自治</a:t>
            </a:r>
            <a:endParaRPr lang="zh-TW" altLang="zh-TW" sz="4400" dirty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4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899592" y="1412776"/>
            <a:ext cx="7776864" cy="5184576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  <a:buFont typeface="Wingdings" pitchFamily="2" charset="2"/>
              <a:buChar char="l"/>
              <a:defRPr/>
            </a:pPr>
            <a:r>
              <a:rPr lang="zh-TW" altLang="en-US" b="1" dirty="0">
                <a:latin typeface="微軟正黑體" pitchFamily="34" charset="-120"/>
                <a:ea typeface="微軟正黑體" pitchFamily="34" charset="-120"/>
              </a:rPr>
              <a:t>學術自由是一種</a:t>
            </a:r>
            <a:r>
              <a:rPr lang="zh-TW" altLang="en-US" b="1" dirty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rPr>
              <a:t>思想自由</a:t>
            </a:r>
            <a:r>
              <a:rPr lang="zh-TW" altLang="en-US" b="1" dirty="0">
                <a:latin typeface="微軟正黑體" pitchFamily="34" charset="-120"/>
                <a:ea typeface="微軟正黑體" pitchFamily="34" charset="-120"/>
              </a:rPr>
              <a:t>：學術的獨立自由</a:t>
            </a:r>
            <a:r>
              <a:rPr lang="en-US" altLang="zh-TW" b="1" dirty="0">
                <a:latin typeface="微軟正黑體" pitchFamily="34" charset="-120"/>
                <a:ea typeface="微軟正黑體" pitchFamily="34" charset="-120"/>
              </a:rPr>
              <a:t>/</a:t>
            </a:r>
            <a:r>
              <a:rPr lang="zh-TW" altLang="en-US" b="1" dirty="0">
                <a:latin typeface="微軟正黑體" pitchFamily="34" charset="-120"/>
                <a:ea typeface="微軟正黑體" pitchFamily="34" charset="-120"/>
              </a:rPr>
              <a:t>自主，這很不容易，政府或相關團體透過經費</a:t>
            </a:r>
            <a:r>
              <a:rPr lang="en-US" altLang="zh-TW" b="1" dirty="0">
                <a:latin typeface="微軟正黑體" pitchFamily="34" charset="-120"/>
                <a:ea typeface="微軟正黑體" pitchFamily="34" charset="-120"/>
              </a:rPr>
              <a:t>/</a:t>
            </a:r>
            <a:r>
              <a:rPr lang="zh-TW" altLang="en-US" b="1" dirty="0">
                <a:latin typeface="微軟正黑體" pitchFamily="34" charset="-120"/>
                <a:ea typeface="微軟正黑體" pitchFamily="34" charset="-120"/>
              </a:rPr>
              <a:t>人事</a:t>
            </a:r>
            <a:r>
              <a:rPr lang="en-US" altLang="zh-TW" b="1" dirty="0">
                <a:latin typeface="微軟正黑體" pitchFamily="34" charset="-120"/>
                <a:ea typeface="微軟正黑體" pitchFamily="34" charset="-120"/>
              </a:rPr>
              <a:t>/</a:t>
            </a:r>
            <a:r>
              <a:rPr lang="zh-TW" altLang="en-US" b="1" dirty="0">
                <a:latin typeface="微軟正黑體" pitchFamily="34" charset="-120"/>
                <a:ea typeface="微軟正黑體" pitchFamily="34" charset="-120"/>
              </a:rPr>
              <a:t>輿論</a:t>
            </a:r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控制。</a:t>
            </a:r>
            <a:endParaRPr lang="en-US" altLang="zh-TW" b="1" dirty="0" smtClean="0">
              <a:latin typeface="微軟正黑體" pitchFamily="34" charset="-120"/>
              <a:ea typeface="微軟正黑體" pitchFamily="34" charset="-120"/>
            </a:endParaRPr>
          </a:p>
          <a:p>
            <a:pPr>
              <a:spcBef>
                <a:spcPts val="600"/>
              </a:spcBef>
              <a:buFont typeface="Wingdings" pitchFamily="2" charset="2"/>
              <a:buChar char="l"/>
              <a:defRPr/>
            </a:pPr>
            <a:r>
              <a:rPr lang="zh-TW" altLang="en-US" b="1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學術</a:t>
            </a:r>
            <a:r>
              <a:rPr lang="zh-TW" altLang="en-US" b="1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獨立</a:t>
            </a:r>
            <a:r>
              <a:rPr lang="zh-TW" altLang="en-US" b="1" dirty="0">
                <a:latin typeface="微軟正黑體" pitchFamily="34" charset="-120"/>
                <a:ea typeface="微軟正黑體" pitchFamily="34" charset="-120"/>
              </a:rPr>
              <a:t>：保障學術領域的自主。</a:t>
            </a:r>
            <a:r>
              <a:rPr lang="zh-TW" altLang="en-US" b="1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學術中立：</a:t>
            </a:r>
            <a:r>
              <a:rPr lang="zh-TW" altLang="en-US" b="1" dirty="0">
                <a:latin typeface="微軟正黑體" pitchFamily="34" charset="-120"/>
                <a:ea typeface="微軟正黑體" pitchFamily="34" charset="-120"/>
              </a:rPr>
              <a:t>保護其他領域，例如公民平等參與的公共領域的自主，不要讓學術權威干擾其他領域的運作邏輯。</a:t>
            </a:r>
            <a:endParaRPr lang="en-US" altLang="zh-TW" b="1" dirty="0">
              <a:latin typeface="微軟正黑體" pitchFamily="34" charset="-120"/>
              <a:ea typeface="微軟正黑體" pitchFamily="34" charset="-120"/>
            </a:endParaRPr>
          </a:p>
          <a:p>
            <a:pPr>
              <a:spcBef>
                <a:spcPts val="600"/>
              </a:spcBef>
              <a:buFont typeface="Wingdings" pitchFamily="2" charset="2"/>
              <a:buChar char="l"/>
              <a:defRPr/>
            </a:pPr>
            <a:r>
              <a:rPr lang="zh-TW" altLang="en-US" b="1" dirty="0">
                <a:solidFill>
                  <a:srgbClr val="0000CC"/>
                </a:solidFill>
                <a:latin typeface="微軟正黑體" pitchFamily="34" charset="-120"/>
                <a:ea typeface="微軟正黑體" pitchFamily="34" charset="-120"/>
              </a:rPr>
              <a:t>批判與說真話</a:t>
            </a:r>
            <a:r>
              <a:rPr lang="zh-TW" altLang="en-US" b="1" dirty="0">
                <a:latin typeface="微軟正黑體" pitchFamily="34" charset="-120"/>
                <a:ea typeface="微軟正黑體" pitchFamily="34" charset="-120"/>
              </a:rPr>
              <a:t>，是知識分子的天職。</a:t>
            </a:r>
            <a:endParaRPr lang="en-US" altLang="zh-TW" b="1" dirty="0">
              <a:latin typeface="微軟正黑體" pitchFamily="34" charset="-120"/>
              <a:ea typeface="微軟正黑體" pitchFamily="34" charset="-120"/>
            </a:endParaRPr>
          </a:p>
          <a:p>
            <a:pPr>
              <a:spcBef>
                <a:spcPts val="600"/>
              </a:spcBef>
              <a:buFont typeface="Wingdings" pitchFamily="2" charset="2"/>
              <a:buChar char="l"/>
              <a:defRPr/>
            </a:pPr>
            <a:r>
              <a:rPr lang="zh-TW" altLang="en-US" b="1" dirty="0">
                <a:latin typeface="微軟正黑體" pitchFamily="34" charset="-120"/>
                <a:ea typeface="微軟正黑體" pitchFamily="34" charset="-120"/>
              </a:rPr>
              <a:t>知識分子：</a:t>
            </a:r>
            <a:r>
              <a:rPr lang="zh-TW" altLang="en-US" b="1" dirty="0">
                <a:solidFill>
                  <a:srgbClr val="0000CC"/>
                </a:solidFill>
                <a:latin typeface="微軟正黑體" pitchFamily="34" charset="-120"/>
                <a:ea typeface="微軟正黑體" pitchFamily="34" charset="-120"/>
              </a:rPr>
              <a:t>勇遠的反對黨</a:t>
            </a:r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。</a:t>
            </a:r>
            <a:endParaRPr lang="zh-TW" altLang="en-US" dirty="0"/>
          </a:p>
        </p:txBody>
      </p:sp>
      <p:sp>
        <p:nvSpPr>
          <p:cNvPr id="4" name="標題 2"/>
          <p:cNvSpPr>
            <a:spLocks noGrp="1"/>
          </p:cNvSpPr>
          <p:nvPr>
            <p:ph type="title"/>
          </p:nvPr>
        </p:nvSpPr>
        <p:spPr>
          <a:xfrm>
            <a:off x="395536" y="188640"/>
            <a:ext cx="8352928" cy="936104"/>
          </a:xfrm>
        </p:spPr>
        <p:txBody>
          <a:bodyPr/>
          <a:lstStyle/>
          <a:p>
            <a:r>
              <a:rPr lang="zh-TW" altLang="en-US" sz="44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八  學術</a:t>
            </a:r>
            <a:r>
              <a:rPr lang="zh-TW" altLang="en-US" sz="44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獨立</a:t>
            </a:r>
            <a:r>
              <a:rPr lang="zh-TW" altLang="en-US" sz="44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與學術中立</a:t>
            </a:r>
            <a:endParaRPr lang="zh-TW" altLang="zh-TW" sz="4400" dirty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0299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827584" y="1224137"/>
            <a:ext cx="8136904" cy="5589239"/>
          </a:xfrm>
        </p:spPr>
        <p:txBody>
          <a:bodyPr>
            <a:noAutofit/>
          </a:bodyPr>
          <a:lstStyle/>
          <a:p>
            <a:pPr marL="533400" indent="-533400" algn="just">
              <a:spcBef>
                <a:spcPts val="0"/>
              </a:spcBef>
              <a:buFontTx/>
              <a:buNone/>
            </a:pPr>
            <a:r>
              <a:rPr lang="zh-TW" altLang="en-US" sz="3000" b="1" dirty="0">
                <a:latin typeface="微軟正黑體" pitchFamily="34" charset="-120"/>
                <a:ea typeface="微軟正黑體" pitchFamily="34" charset="-120"/>
              </a:rPr>
              <a:t>重估一切</a:t>
            </a:r>
            <a:r>
              <a:rPr lang="zh-TW" altLang="en-US" sz="3000" b="1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價值</a:t>
            </a:r>
            <a:r>
              <a:rPr lang="zh-TW" altLang="en-US" sz="3000" b="1" dirty="0">
                <a:latin typeface="微軟正黑體" pitchFamily="34" charset="-120"/>
                <a:ea typeface="微軟正黑體" pitchFamily="34" charset="-120"/>
              </a:rPr>
              <a:t>。</a:t>
            </a:r>
            <a:endParaRPr lang="en-US" altLang="zh-TW" sz="3000" b="1" dirty="0">
              <a:latin typeface="微軟正黑體" pitchFamily="34" charset="-120"/>
              <a:ea typeface="微軟正黑體" pitchFamily="34" charset="-120"/>
            </a:endParaRPr>
          </a:p>
          <a:p>
            <a:pPr marL="533400" indent="-533400" algn="just">
              <a:spcBef>
                <a:spcPts val="0"/>
              </a:spcBef>
              <a:buFontTx/>
              <a:buNone/>
            </a:pPr>
            <a:r>
              <a:rPr lang="en-US" altLang="zh-TW" sz="3000" b="1" dirty="0">
                <a:latin typeface="微軟正黑體" pitchFamily="34" charset="-120"/>
                <a:ea typeface="微軟正黑體" pitchFamily="34" charset="-120"/>
              </a:rPr>
              <a:t>                   </a:t>
            </a:r>
            <a:r>
              <a:rPr lang="en-US" altLang="zh-TW" sz="3000" b="1" dirty="0" smtClean="0">
                <a:latin typeface="微軟正黑體" pitchFamily="34" charset="-120"/>
                <a:ea typeface="微軟正黑體" pitchFamily="34" charset="-120"/>
              </a:rPr>
              <a:t>    </a:t>
            </a:r>
            <a:r>
              <a:rPr lang="zh-TW" altLang="en-US" sz="3000" b="1" dirty="0" smtClean="0">
                <a:latin typeface="微軟正黑體" pitchFamily="34" charset="-120"/>
                <a:ea typeface="微軟正黑體" pitchFamily="34" charset="-120"/>
              </a:rPr>
              <a:t>                     </a:t>
            </a:r>
            <a:r>
              <a:rPr lang="en-US" altLang="zh-TW" sz="3000" b="1" dirty="0">
                <a:latin typeface="微軟正黑體" pitchFamily="34" charset="-120"/>
                <a:ea typeface="微軟正黑體" pitchFamily="34" charset="-120"/>
              </a:rPr>
              <a:t>~</a:t>
            </a:r>
            <a:r>
              <a:rPr lang="zh-TW" altLang="en-US" sz="3000" b="1" dirty="0">
                <a:latin typeface="微軟正黑體" pitchFamily="34" charset="-120"/>
                <a:ea typeface="微軟正黑體" pitchFamily="34" charset="-120"/>
              </a:rPr>
              <a:t>後現代主義先驅尼采</a:t>
            </a:r>
            <a:endParaRPr lang="en-US" altLang="zh-TW" sz="3000" b="1" dirty="0">
              <a:latin typeface="微軟正黑體" pitchFamily="34" charset="-120"/>
              <a:ea typeface="微軟正黑體" pitchFamily="34" charset="-120"/>
            </a:endParaRPr>
          </a:p>
          <a:p>
            <a:pPr marL="533400" indent="-533400" algn="r">
              <a:spcBef>
                <a:spcPts val="0"/>
              </a:spcBef>
              <a:buFontTx/>
              <a:buNone/>
            </a:pPr>
            <a:r>
              <a:rPr lang="en-US" altLang="zh-TW" sz="3000" b="1" dirty="0"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de-DE" altLang="zh-TW" sz="3000" b="1" dirty="0">
                <a:latin typeface="微軟正黑體" pitchFamily="34" charset="-120"/>
                <a:ea typeface="微軟正黑體" pitchFamily="34" charset="-120"/>
              </a:rPr>
              <a:t>F. W. Nietzsche,</a:t>
            </a:r>
            <a:r>
              <a:rPr lang="zh-TW" altLang="zh-TW" sz="3000" b="1" dirty="0">
                <a:latin typeface="微軟正黑體" pitchFamily="34" charset="-120"/>
                <a:ea typeface="微軟正黑體" pitchFamily="34" charset="-120"/>
              </a:rPr>
              <a:t>1844</a:t>
            </a:r>
            <a:r>
              <a:rPr lang="en-US" altLang="zh-TW" sz="3000" b="1" dirty="0">
                <a:latin typeface="微軟正黑體" pitchFamily="34" charset="-120"/>
                <a:ea typeface="微軟正黑體" pitchFamily="34" charset="-120"/>
              </a:rPr>
              <a:t>-</a:t>
            </a:r>
            <a:r>
              <a:rPr lang="zh-TW" altLang="zh-TW" sz="3000" b="1" dirty="0">
                <a:latin typeface="微軟正黑體" pitchFamily="34" charset="-120"/>
                <a:ea typeface="微軟正黑體" pitchFamily="34" charset="-120"/>
              </a:rPr>
              <a:t>1900</a:t>
            </a:r>
            <a:r>
              <a:rPr lang="en-US" altLang="zh-TW" sz="3000" b="1" dirty="0">
                <a:latin typeface="微軟正黑體" pitchFamily="34" charset="-120"/>
                <a:ea typeface="微軟正黑體" pitchFamily="34" charset="-120"/>
              </a:rPr>
              <a:t>)</a:t>
            </a:r>
          </a:p>
          <a:p>
            <a:pPr marL="533400" indent="-533400" algn="just">
              <a:spcBef>
                <a:spcPts val="0"/>
              </a:spcBef>
              <a:buFontTx/>
              <a:buNone/>
            </a:pPr>
            <a:r>
              <a:rPr lang="zh-TW" altLang="en-US" sz="3000" b="1" dirty="0" smtClean="0">
                <a:latin typeface="微軟正黑體" pitchFamily="34" charset="-120"/>
                <a:ea typeface="微軟正黑體" pitchFamily="34" charset="-120"/>
              </a:rPr>
              <a:t> </a:t>
            </a:r>
            <a:endParaRPr lang="en-US" altLang="zh-TW" sz="3000" b="1" dirty="0">
              <a:latin typeface="微軟正黑體" pitchFamily="34" charset="-120"/>
              <a:ea typeface="微軟正黑體" pitchFamily="34" charset="-120"/>
            </a:endParaRPr>
          </a:p>
          <a:p>
            <a:pPr marL="533400" indent="-533400" algn="just">
              <a:spcBef>
                <a:spcPts val="0"/>
              </a:spcBef>
              <a:buFontTx/>
              <a:buNone/>
            </a:pPr>
            <a:r>
              <a:rPr lang="zh-TW" altLang="en-US" sz="3000" b="1" dirty="0">
                <a:latin typeface="微軟正黑體" pitchFamily="34" charset="-120"/>
                <a:ea typeface="微軟正黑體" pitchFamily="34" charset="-120"/>
              </a:rPr>
              <a:t>現實已堵住批評者的嘴巴</a:t>
            </a:r>
            <a:r>
              <a:rPr lang="zh-TW" altLang="en-US" sz="3000" b="1" dirty="0" smtClean="0">
                <a:latin typeface="微軟正黑體" pitchFamily="34" charset="-120"/>
                <a:ea typeface="微軟正黑體" pitchFamily="34" charset="-120"/>
              </a:rPr>
              <a:t>了</a:t>
            </a:r>
            <a:r>
              <a:rPr lang="en-US" altLang="zh-TW" sz="3000" b="1" dirty="0" smtClean="0">
                <a:latin typeface="微軟正黑體" pitchFamily="34" charset="-120"/>
                <a:ea typeface="微軟正黑體" pitchFamily="34" charset="-120"/>
              </a:rPr>
              <a:t>……</a:t>
            </a:r>
            <a:r>
              <a:rPr lang="zh-TW" altLang="en-US" sz="3000" b="1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政府</a:t>
            </a:r>
            <a:r>
              <a:rPr lang="zh-TW" altLang="en-US" sz="3000" b="1" dirty="0" smtClean="0">
                <a:latin typeface="微軟正黑體" pitchFamily="34" charset="-120"/>
                <a:ea typeface="微軟正黑體" pitchFamily="34" charset="-120"/>
              </a:rPr>
              <a:t>與</a:t>
            </a:r>
            <a:r>
              <a:rPr lang="zh-TW" altLang="en-US" sz="3000" b="1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大學</a:t>
            </a:r>
            <a:r>
              <a:rPr lang="zh-TW" altLang="en-US" sz="3000" b="1" dirty="0" smtClean="0">
                <a:latin typeface="微軟正黑體" pitchFamily="34" charset="-120"/>
                <a:ea typeface="微軟正黑體" pitchFamily="34" charset="-120"/>
              </a:rPr>
              <a:t>一樣</a:t>
            </a:r>
            <a:endParaRPr lang="en-US" altLang="zh-TW" sz="3000" b="1" dirty="0" smtClean="0">
              <a:latin typeface="微軟正黑體" pitchFamily="34" charset="-120"/>
              <a:ea typeface="微軟正黑體" pitchFamily="34" charset="-120"/>
            </a:endParaRPr>
          </a:p>
          <a:p>
            <a:pPr marL="533400" indent="-533400" algn="just">
              <a:spcBef>
                <a:spcPts val="0"/>
              </a:spcBef>
              <a:buFontTx/>
              <a:buNone/>
            </a:pPr>
            <a:r>
              <a:rPr lang="zh-TW" altLang="en-US" sz="3000" b="1" dirty="0" smtClean="0">
                <a:latin typeface="微軟正黑體" pitchFamily="34" charset="-120"/>
                <a:ea typeface="微軟正黑體" pitchFamily="34" charset="-120"/>
              </a:rPr>
              <a:t>                              都須要改革</a:t>
            </a:r>
            <a:r>
              <a:rPr lang="en-US" altLang="zh-TW" sz="3000" b="1" dirty="0" smtClean="0">
                <a:latin typeface="微軟正黑體" pitchFamily="34" charset="-120"/>
                <a:ea typeface="微軟正黑體" pitchFamily="34" charset="-120"/>
              </a:rPr>
              <a:t>……</a:t>
            </a:r>
            <a:r>
              <a:rPr lang="zh-TW" altLang="en-US" sz="3000" b="1" dirty="0" smtClean="0">
                <a:latin typeface="微軟正黑體" pitchFamily="34" charset="-120"/>
                <a:ea typeface="微軟正黑體" pitchFamily="34" charset="-120"/>
              </a:rPr>
              <a:t>倘若高等教育</a:t>
            </a:r>
            <a:endParaRPr lang="en-US" altLang="zh-TW" sz="3000" b="1" dirty="0" smtClean="0">
              <a:latin typeface="微軟正黑體" pitchFamily="34" charset="-120"/>
              <a:ea typeface="微軟正黑體" pitchFamily="34" charset="-120"/>
            </a:endParaRPr>
          </a:p>
          <a:p>
            <a:pPr marL="533400" indent="-533400" algn="just">
              <a:spcBef>
                <a:spcPts val="0"/>
              </a:spcBef>
              <a:buFontTx/>
              <a:buNone/>
            </a:pPr>
            <a:r>
              <a:rPr lang="zh-TW" altLang="en-US" sz="3000" b="1" dirty="0"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zh-TW" altLang="en-US" sz="3000" b="1" dirty="0" smtClean="0">
                <a:latin typeface="微軟正黑體" pitchFamily="34" charset="-120"/>
                <a:ea typeface="微軟正黑體" pitchFamily="34" charset="-120"/>
              </a:rPr>
              <a:t>                             機構沒有</a:t>
            </a:r>
            <a:r>
              <a:rPr lang="zh-TW" altLang="en-US" sz="3000" b="1" dirty="0">
                <a:latin typeface="微軟正黑體" pitchFamily="34" charset="-120"/>
                <a:ea typeface="微軟正黑體" pitchFamily="34" charset="-120"/>
              </a:rPr>
              <a:t>一些作用</a:t>
            </a:r>
            <a:r>
              <a:rPr lang="zh-TW" altLang="en-US" sz="3000" b="1" dirty="0" smtClean="0">
                <a:latin typeface="微軟正黑體" pitchFamily="34" charset="-120"/>
                <a:ea typeface="微軟正黑體" pitchFamily="34" charset="-120"/>
              </a:rPr>
              <a:t>，它就</a:t>
            </a:r>
            <a:r>
              <a:rPr lang="zh-TW" altLang="en-US" sz="3000" b="1" dirty="0">
                <a:latin typeface="微軟正黑體" pitchFamily="34" charset="-120"/>
                <a:ea typeface="微軟正黑體" pitchFamily="34" charset="-120"/>
              </a:rPr>
              <a:t>像</a:t>
            </a:r>
            <a:r>
              <a:rPr lang="zh-TW" altLang="en-US" sz="3000" b="1" dirty="0" smtClean="0">
                <a:latin typeface="微軟正黑體" pitchFamily="34" charset="-120"/>
                <a:ea typeface="微軟正黑體" pitchFamily="34" charset="-120"/>
              </a:rPr>
              <a:t>一</a:t>
            </a:r>
            <a:endParaRPr lang="en-US" altLang="zh-TW" sz="3000" b="1" dirty="0" smtClean="0">
              <a:latin typeface="微軟正黑體" pitchFamily="34" charset="-120"/>
              <a:ea typeface="微軟正黑體" pitchFamily="34" charset="-120"/>
            </a:endParaRPr>
          </a:p>
          <a:p>
            <a:pPr marL="533400" indent="-533400" algn="just">
              <a:spcBef>
                <a:spcPts val="0"/>
              </a:spcBef>
              <a:buFontTx/>
              <a:buNone/>
            </a:pPr>
            <a:r>
              <a:rPr lang="zh-TW" altLang="en-US" sz="3000" b="1" dirty="0"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zh-TW" altLang="en-US" sz="3000" b="1" dirty="0" smtClean="0">
                <a:latin typeface="微軟正黑體" pitchFamily="34" charset="-120"/>
                <a:ea typeface="微軟正黑體" pitchFamily="34" charset="-120"/>
              </a:rPr>
              <a:t>                             部</a:t>
            </a:r>
            <a:r>
              <a:rPr lang="zh-TW" altLang="en-US" sz="3000" b="1" dirty="0">
                <a:latin typeface="微軟正黑體" pitchFamily="34" charset="-120"/>
                <a:ea typeface="微軟正黑體" pitchFamily="34" charset="-120"/>
              </a:rPr>
              <a:t>經過使用</a:t>
            </a:r>
            <a:r>
              <a:rPr lang="zh-TW" altLang="en-US" sz="3000" b="1" dirty="0" smtClean="0">
                <a:latin typeface="微軟正黑體" pitchFamily="34" charset="-120"/>
                <a:ea typeface="微軟正黑體" pitchFamily="34" charset="-120"/>
              </a:rPr>
              <a:t>且過渡耗損的</a:t>
            </a:r>
            <a:r>
              <a:rPr lang="zh-TW" altLang="en-US" sz="3000" b="1" dirty="0">
                <a:latin typeface="微軟正黑體" pitchFamily="34" charset="-120"/>
                <a:ea typeface="微軟正黑體" pitchFamily="34" charset="-120"/>
              </a:rPr>
              <a:t>機器。</a:t>
            </a:r>
          </a:p>
          <a:p>
            <a:pPr marL="533400" indent="-533400" algn="r">
              <a:spcBef>
                <a:spcPts val="0"/>
              </a:spcBef>
              <a:buFontTx/>
              <a:buNone/>
            </a:pPr>
            <a:r>
              <a:rPr lang="en-US" altLang="zh-TW" sz="3000" b="1" dirty="0">
                <a:latin typeface="微軟正黑體" pitchFamily="34" charset="-120"/>
                <a:ea typeface="微軟正黑體" pitchFamily="34" charset="-120"/>
              </a:rPr>
              <a:t>~《</a:t>
            </a:r>
            <a:r>
              <a:rPr lang="zh-TW" altLang="en-US" sz="3000" b="1" dirty="0">
                <a:latin typeface="微軟正黑體" pitchFamily="34" charset="-120"/>
                <a:ea typeface="微軟正黑體" pitchFamily="34" charset="-120"/>
              </a:rPr>
              <a:t>大學的使命</a:t>
            </a:r>
            <a:r>
              <a:rPr lang="en-US" altLang="zh-TW" sz="3000" b="1" dirty="0">
                <a:latin typeface="微軟正黑體" pitchFamily="34" charset="-120"/>
                <a:ea typeface="微軟正黑體" pitchFamily="34" charset="-120"/>
              </a:rPr>
              <a:t>》</a:t>
            </a:r>
            <a:endParaRPr lang="zh-TW" altLang="en-US" sz="3000" b="1" i="1" dirty="0">
              <a:latin typeface="微軟正黑體" pitchFamily="34" charset="-120"/>
              <a:ea typeface="微軟正黑體" pitchFamily="34" charset="-12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zh-TW" altLang="en-US" sz="3000" dirty="0"/>
          </a:p>
        </p:txBody>
      </p:sp>
      <p:pic>
        <p:nvPicPr>
          <p:cNvPr id="5" name="Picture 5" descr="http://3.bp.blogspot.com/-jDKXfFxle00/T1nVrcju5RI/AAAAAAAAA2c/JhavjJOyWLQ/s1600/f_5209862_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68560" y="3573016"/>
            <a:ext cx="4173797" cy="32129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69948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899592" y="1412776"/>
            <a:ext cx="7776864" cy="5445224"/>
          </a:xfrm>
        </p:spPr>
        <p:txBody>
          <a:bodyPr>
            <a:normAutofit/>
          </a:bodyPr>
          <a:lstStyle/>
          <a:p>
            <a:pPr algn="just">
              <a:spcBef>
                <a:spcPts val="600"/>
              </a:spcBef>
              <a:buFont typeface="Wingdings" pitchFamily="2" charset="2"/>
              <a:buChar char="l"/>
              <a:defRPr/>
            </a:pP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知識工業：系統知識</a:t>
            </a:r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vs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片段知識。</a:t>
            </a:r>
            <a:endParaRPr lang="en-US" altLang="zh-TW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just">
              <a:spcBef>
                <a:spcPts val="600"/>
              </a:spcBef>
              <a:buFont typeface="Wingdings" pitchFamily="2" charset="2"/>
              <a:buChar char="l"/>
              <a:defRPr/>
            </a:pPr>
            <a:r>
              <a:rPr lang="zh-TW" altLang="en-US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大學之道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：選</a:t>
            </a:r>
            <a:r>
              <a:rPr lang="zh-TW" altLang="en-US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大廈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還是</a:t>
            </a:r>
            <a:r>
              <a:rPr lang="zh-TW" altLang="en-US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大師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？</a:t>
            </a:r>
            <a:endParaRPr lang="en-US" altLang="zh-TW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just">
              <a:spcBef>
                <a:spcPts val="600"/>
              </a:spcBef>
              <a:buFont typeface="Wingdings" pitchFamily="2" charset="2"/>
              <a:buChar char="l"/>
              <a:defRPr/>
            </a:pP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大學的核心問題：平庸崇拜</a:t>
            </a:r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工具主義</a:t>
            </a:r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→</a:t>
            </a:r>
            <a:r>
              <a:rPr lang="zh-TW" altLang="en-US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弱智化社會學</a:t>
            </a:r>
            <a:r>
              <a:rPr lang="en-US" altLang="zh-TW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媚俗文化</a:t>
            </a:r>
            <a:r>
              <a:rPr lang="en-US" altLang="zh-TW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</a:t>
            </a:r>
          </a:p>
          <a:p>
            <a:pPr algn="just">
              <a:spcBef>
                <a:spcPts val="600"/>
              </a:spcBef>
              <a:buFont typeface="Wingdings" pitchFamily="2" charset="2"/>
              <a:buChar char="l"/>
              <a:defRPr/>
            </a:pP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大學教了沒→大學學了沒：大師不是老師，而是在學生中培養或尋找。</a:t>
            </a:r>
            <a:endParaRPr lang="en-US" altLang="zh-TW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just">
              <a:spcBef>
                <a:spcPts val="600"/>
              </a:spcBef>
              <a:buFont typeface="Wingdings" pitchFamily="2" charset="2"/>
              <a:buChar char="l"/>
              <a:defRPr/>
            </a:pP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大學生的社會責任：大學生是大學的希望。再</a:t>
            </a: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想一想</a:t>
            </a:r>
            <a:r>
              <a:rPr lang="zh-TW" altLang="en-US" b="1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黑特北商的水準</a:t>
            </a: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如何能夠不理盲忙濫情膚淺→深度行動？</a:t>
            </a:r>
            <a:endParaRPr lang="en-US" altLang="zh-TW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zh-TW" altLang="en-US" dirty="0"/>
          </a:p>
        </p:txBody>
      </p:sp>
      <p:sp>
        <p:nvSpPr>
          <p:cNvPr id="4" name="標題 2"/>
          <p:cNvSpPr>
            <a:spLocks noGrp="1"/>
          </p:cNvSpPr>
          <p:nvPr>
            <p:ph type="title"/>
          </p:nvPr>
        </p:nvSpPr>
        <p:spPr>
          <a:xfrm>
            <a:off x="395536" y="188640"/>
            <a:ext cx="8352928" cy="936104"/>
          </a:xfrm>
        </p:spPr>
        <p:txBody>
          <a:bodyPr/>
          <a:lstStyle/>
          <a:p>
            <a:r>
              <a:rPr lang="zh-TW" altLang="en-US" sz="44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九  </a:t>
            </a:r>
            <a:r>
              <a:rPr lang="zh-TW" altLang="en-US" sz="44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大學的</a:t>
            </a:r>
            <a:r>
              <a:rPr lang="zh-TW" altLang="en-US" sz="44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失望與</a:t>
            </a:r>
            <a:r>
              <a:rPr lang="zh-TW" altLang="en-US" sz="44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希望</a:t>
            </a:r>
            <a:endParaRPr lang="zh-TW" altLang="zh-TW" sz="4400" dirty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3870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899592" y="1412776"/>
            <a:ext cx="7776864" cy="5445224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buFont typeface="Wingdings" pitchFamily="2" charset="2"/>
              <a:buChar char="l"/>
              <a:defRPr/>
            </a:pP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英國詩人華茲華斯</a:t>
            </a:r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〈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倫敦</a:t>
            </a:r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〉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endParaRPr lang="en-US" altLang="zh-TW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spcBef>
                <a:spcPts val="0"/>
              </a:spcBef>
              <a:buFont typeface="Arial" charset="0"/>
              <a:buNone/>
              <a:defRPr/>
            </a:pPr>
            <a:r>
              <a:rPr lang="zh-TW" altLang="en-US" sz="2800" b="1" dirty="0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米爾頓！你實在應當活在我們這樣的時刻，</a:t>
            </a:r>
            <a:endParaRPr lang="en-US" altLang="zh-TW" sz="2800" b="1" dirty="0">
              <a:solidFill>
                <a:srgbClr val="0000CC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spcBef>
                <a:spcPts val="0"/>
              </a:spcBef>
              <a:buFont typeface="Arial" charset="0"/>
              <a:buNone/>
              <a:defRPr/>
            </a:pPr>
            <a:r>
              <a:rPr lang="en-US" altLang="zh-TW" sz="2800" b="1" dirty="0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……</a:t>
            </a:r>
            <a:r>
              <a:rPr lang="zh-TW" altLang="en-US" sz="2800" b="1" dirty="0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啊，請喚醒我們，請重新回到我們這裡</a:t>
            </a:r>
            <a:endParaRPr lang="en-US" altLang="zh-TW" sz="2800" b="1" dirty="0">
              <a:solidFill>
                <a:srgbClr val="0000CC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spcBef>
                <a:spcPts val="0"/>
              </a:spcBef>
              <a:buFont typeface="Arial" charset="0"/>
              <a:buNone/>
              <a:defRPr/>
            </a:pPr>
            <a:r>
              <a:rPr lang="zh-TW" altLang="en-US" sz="2800" b="1" dirty="0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賜給我們格調、美德、自我及力量。</a:t>
            </a:r>
            <a:endParaRPr lang="en-US" altLang="zh-TW" sz="2800" b="1" dirty="0">
              <a:solidFill>
                <a:srgbClr val="0000CC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spcBef>
                <a:spcPts val="0"/>
              </a:spcBef>
              <a:buFont typeface="Arial" charset="0"/>
              <a:buNone/>
              <a:defRPr/>
            </a:pPr>
            <a:r>
              <a:rPr lang="zh-TW" altLang="en-US" sz="2800" b="1" dirty="0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你的心靈有如星辰般長照，</a:t>
            </a:r>
            <a:endParaRPr lang="en-US" altLang="zh-TW" sz="2800" b="1" dirty="0">
              <a:solidFill>
                <a:srgbClr val="0000CC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spcBef>
                <a:spcPts val="0"/>
              </a:spcBef>
              <a:buFont typeface="Arial" charset="0"/>
              <a:buNone/>
              <a:defRPr/>
            </a:pPr>
            <a:r>
              <a:rPr lang="zh-TW" altLang="en-US" sz="2800" b="1" dirty="0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你的聲音有如大海般澎湃，</a:t>
            </a:r>
            <a:endParaRPr lang="en-US" altLang="zh-TW" sz="2800" b="1" dirty="0">
              <a:solidFill>
                <a:srgbClr val="0000CC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spcBef>
                <a:spcPts val="0"/>
              </a:spcBef>
              <a:buFont typeface="Arial" charset="0"/>
              <a:buNone/>
              <a:defRPr/>
            </a:pPr>
            <a:r>
              <a:rPr lang="zh-TW" altLang="en-US" sz="2800" b="1" dirty="0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它純潔如坦露的上蒼，莊嚴、自由。</a:t>
            </a:r>
            <a:endParaRPr lang="en-US" altLang="zh-TW" sz="2800" b="1" dirty="0">
              <a:solidFill>
                <a:srgbClr val="0000CC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spcBef>
                <a:spcPts val="0"/>
              </a:spcBef>
              <a:buFont typeface="Arial" charset="0"/>
              <a:buNone/>
              <a:defRPr/>
            </a:pPr>
            <a:r>
              <a:rPr lang="zh-TW" altLang="en-US" sz="2800" b="1" dirty="0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你根據這道理走你自己的人生旅程，</a:t>
            </a:r>
            <a:endParaRPr lang="en-US" altLang="zh-TW" sz="2800" b="1" dirty="0">
              <a:solidFill>
                <a:srgbClr val="0000CC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spcBef>
                <a:spcPts val="0"/>
              </a:spcBef>
              <a:buFont typeface="Arial" charset="0"/>
              <a:buNone/>
              <a:defRPr/>
            </a:pPr>
            <a:r>
              <a:rPr lang="zh-TW" altLang="en-US" sz="2800" b="1" dirty="0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以一種欣然的神聖態度，</a:t>
            </a:r>
            <a:endParaRPr lang="en-US" altLang="zh-TW" sz="2800" b="1" dirty="0">
              <a:solidFill>
                <a:srgbClr val="0000CC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spcBef>
                <a:spcPts val="0"/>
              </a:spcBef>
              <a:buFont typeface="Arial" charset="0"/>
              <a:buNone/>
              <a:defRPr/>
            </a:pPr>
            <a:r>
              <a:rPr lang="zh-TW" altLang="en-US" sz="2800" b="1" dirty="0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    但你的心卻始終揹著最基本的責任重擔</a:t>
            </a:r>
            <a:endParaRPr lang="en-US" altLang="zh-TW" sz="2800" b="1" dirty="0">
              <a:solidFill>
                <a:srgbClr val="0000CC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 algn="ctr">
              <a:spcBef>
                <a:spcPts val="0"/>
              </a:spcBef>
              <a:buFont typeface="Arial" charset="0"/>
              <a:buNone/>
              <a:defRPr/>
            </a:pP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</a:t>
            </a:r>
            <a:r>
              <a:rPr lang="en-US" altLang="zh-TW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引自雅各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比：最後的知識份子</a:t>
            </a:r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</p:txBody>
      </p:sp>
      <p:sp>
        <p:nvSpPr>
          <p:cNvPr id="4" name="標題 2"/>
          <p:cNvSpPr>
            <a:spLocks noGrp="1"/>
          </p:cNvSpPr>
          <p:nvPr>
            <p:ph type="title"/>
          </p:nvPr>
        </p:nvSpPr>
        <p:spPr>
          <a:xfrm>
            <a:off x="395536" y="188640"/>
            <a:ext cx="8352928" cy="936104"/>
          </a:xfrm>
        </p:spPr>
        <p:txBody>
          <a:bodyPr/>
          <a:lstStyle/>
          <a:p>
            <a:r>
              <a:rPr lang="zh-TW" altLang="en-US" sz="44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結語  </a:t>
            </a:r>
            <a:r>
              <a:rPr lang="zh-TW" altLang="en-US" sz="44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大學與</a:t>
            </a:r>
            <a:r>
              <a:rPr lang="zh-TW" altLang="en-US" sz="44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知識分子</a:t>
            </a:r>
            <a:endParaRPr lang="zh-TW" altLang="zh-TW" sz="4400" dirty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7199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683568" y="1556792"/>
            <a:ext cx="8100392" cy="435334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zh-TW" altLang="en-US" sz="4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謝謝</a:t>
            </a:r>
            <a:r>
              <a:rPr lang="zh-TW" altLang="en-US" sz="40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聆聽  小組討論時間</a:t>
            </a:r>
            <a:endParaRPr lang="en-US" altLang="zh-TW" sz="40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 algn="ctr">
              <a:buNone/>
            </a:pPr>
            <a:r>
              <a:rPr lang="en-US" altLang="zh-TW" sz="4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Thank you for your attention</a:t>
            </a:r>
            <a:r>
              <a:rPr lang="zh-TW" altLang="en-US" sz="4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！</a:t>
            </a:r>
          </a:p>
          <a:p>
            <a:endParaRPr lang="zh-TW" altLang="en-US" sz="4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64702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899592" y="1268760"/>
            <a:ext cx="7704856" cy="4752528"/>
          </a:xfrm>
        </p:spPr>
        <p:txBody>
          <a:bodyPr>
            <a:noAutofit/>
          </a:bodyPr>
          <a:lstStyle/>
          <a:p>
            <a:pPr algn="just">
              <a:spcBef>
                <a:spcPts val="500"/>
              </a:spcBef>
              <a:buFont typeface="Wingdings" pitchFamily="2" charset="2"/>
              <a:buChar char="l"/>
              <a:defRPr/>
            </a:pP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請思考以下三個問題：</a:t>
            </a:r>
            <a:endParaRPr lang="en-US" altLang="zh-TW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 algn="just">
              <a:spcBef>
                <a:spcPts val="500"/>
              </a:spcBef>
              <a:buFont typeface="Arial" charset="0"/>
              <a:buNone/>
              <a:defRPr/>
            </a:pPr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1.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什麼是知識？資訊</a:t>
            </a:r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資料</a:t>
            </a:r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=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知識嗎？</a:t>
            </a:r>
            <a:endParaRPr lang="en-US" altLang="zh-TW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 algn="just">
              <a:spcBef>
                <a:spcPts val="500"/>
              </a:spcBef>
              <a:buFont typeface="Arial" charset="0"/>
              <a:buNone/>
              <a:defRPr/>
            </a:pPr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2.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網路上的知識</a:t>
            </a:r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資訊可靠嗎？如何判斷</a:t>
            </a: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？</a:t>
            </a:r>
            <a:endParaRPr lang="en-US" altLang="zh-TW" b="1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 algn="just">
              <a:spcBef>
                <a:spcPts val="500"/>
              </a:spcBef>
              <a:buFont typeface="Arial" charset="0"/>
              <a:buNone/>
              <a:defRPr/>
            </a:pP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怎麼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判斷？→如何運用？</a:t>
            </a:r>
            <a:endParaRPr lang="en-US" altLang="zh-TW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 algn="just">
              <a:spcBef>
                <a:spcPts val="500"/>
              </a:spcBef>
              <a:buFont typeface="Arial" charset="0"/>
              <a:buNone/>
              <a:defRPr/>
            </a:pPr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3</a:t>
            </a:r>
            <a:r>
              <a:rPr lang="en-US" altLang="zh-TW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.</a:t>
            </a:r>
            <a:r>
              <a:rPr lang="zh-TW" altLang="en-US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黑特北商的價值？</a:t>
            </a: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目的？批判改革？</a:t>
            </a:r>
            <a:endParaRPr lang="en-US" altLang="zh-TW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just">
              <a:spcBef>
                <a:spcPts val="500"/>
              </a:spcBef>
              <a:buFont typeface="Wingdings" pitchFamily="2" charset="2"/>
              <a:buChar char="l"/>
              <a:defRPr/>
            </a:pPr>
            <a:r>
              <a:rPr lang="zh-TW" altLang="en-US" b="1" dirty="0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電子書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是書嗎？人類的文明累積與知識的傳承透過實體書</a:t>
            </a: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→未來，網路！</a:t>
            </a:r>
            <a:endParaRPr lang="en-US" altLang="zh-TW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just">
              <a:spcBef>
                <a:spcPts val="500"/>
              </a:spcBef>
              <a:buFont typeface="Wingdings" pitchFamily="2" charset="2"/>
              <a:buChar char="l"/>
              <a:defRPr/>
            </a:pP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這個問題為何重要：知識是</a:t>
            </a:r>
            <a:r>
              <a:rPr lang="zh-TW" altLang="en-US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個人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的，還是具</a:t>
            </a:r>
            <a:r>
              <a:rPr lang="zh-TW" altLang="en-US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公共性</a:t>
            </a: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？</a:t>
            </a:r>
            <a:endParaRPr lang="zh-TW" altLang="en-US" dirty="0"/>
          </a:p>
        </p:txBody>
      </p:sp>
      <p:sp>
        <p:nvSpPr>
          <p:cNvPr id="4" name="標題 2"/>
          <p:cNvSpPr>
            <a:spLocks noGrp="1"/>
          </p:cNvSpPr>
          <p:nvPr>
            <p:ph type="title"/>
          </p:nvPr>
        </p:nvSpPr>
        <p:spPr>
          <a:xfrm>
            <a:off x="395536" y="188640"/>
            <a:ext cx="8352928" cy="936104"/>
          </a:xfrm>
        </p:spPr>
        <p:txBody>
          <a:bodyPr/>
          <a:lstStyle/>
          <a:p>
            <a:r>
              <a:rPr lang="zh-TW" altLang="en-US" sz="44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一</a:t>
            </a:r>
            <a:r>
              <a:rPr lang="zh-TW" altLang="en-US" sz="4400" dirty="0" smtClean="0">
                <a:solidFill>
                  <a:srgbClr val="2B04D2"/>
                </a:solidFill>
              </a:rPr>
              <a:t> </a:t>
            </a:r>
            <a:r>
              <a:rPr lang="zh-TW" altLang="en-US" sz="44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知識與</a:t>
            </a:r>
            <a:r>
              <a:rPr lang="zh-TW" altLang="en-US" sz="44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傳播</a:t>
            </a:r>
            <a:endParaRPr lang="zh-TW" altLang="zh-TW" sz="4400" dirty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4777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899592" y="1412776"/>
            <a:ext cx="7704856" cy="5184576"/>
          </a:xfrm>
        </p:spPr>
        <p:txBody>
          <a:bodyPr>
            <a:normAutofit/>
          </a:bodyPr>
          <a:lstStyle/>
          <a:p>
            <a:pPr algn="just">
              <a:spcBef>
                <a:spcPts val="600"/>
              </a:spcBef>
              <a:buFont typeface="Wingdings" pitchFamily="2" charset="2"/>
              <a:buChar char="l"/>
            </a:pPr>
            <a:r>
              <a:rPr lang="zh-TW" altLang="en-US" b="1" dirty="0">
                <a:latin typeface="微軟正黑體" pitchFamily="34" charset="-120"/>
                <a:ea typeface="微軟正黑體" pitchFamily="34" charset="-120"/>
              </a:rPr>
              <a:t>傳統知識分子之界定：讀書人</a:t>
            </a:r>
            <a:r>
              <a:rPr lang="en-US" altLang="zh-TW" b="1" dirty="0">
                <a:latin typeface="微軟正黑體" pitchFamily="34" charset="-120"/>
                <a:ea typeface="微軟正黑體" pitchFamily="34" charset="-120"/>
              </a:rPr>
              <a:t>/</a:t>
            </a:r>
            <a:r>
              <a:rPr lang="zh-TW" altLang="en-US" b="1" dirty="0">
                <a:latin typeface="微軟正黑體" pitchFamily="34" charset="-120"/>
                <a:ea typeface="微軟正黑體" pitchFamily="34" charset="-120"/>
              </a:rPr>
              <a:t>文人</a:t>
            </a:r>
            <a:r>
              <a:rPr lang="en-US" altLang="zh-TW" b="1" dirty="0">
                <a:latin typeface="微軟正黑體" pitchFamily="34" charset="-120"/>
                <a:ea typeface="微軟正黑體" pitchFamily="34" charset="-120"/>
              </a:rPr>
              <a:t>/</a:t>
            </a:r>
            <a:r>
              <a:rPr lang="zh-TW" altLang="en-US" b="1" dirty="0">
                <a:latin typeface="微軟正黑體" pitchFamily="34" charset="-120"/>
                <a:ea typeface="微軟正黑體" pitchFamily="34" charset="-120"/>
              </a:rPr>
              <a:t>士大夫</a:t>
            </a:r>
            <a:r>
              <a:rPr lang="en-US" altLang="zh-TW" b="1" dirty="0">
                <a:latin typeface="微軟正黑體" pitchFamily="34" charset="-120"/>
                <a:ea typeface="微軟正黑體" pitchFamily="34" charset="-120"/>
              </a:rPr>
              <a:t>/</a:t>
            </a:r>
            <a:r>
              <a:rPr lang="zh-TW" altLang="en-US" b="1" dirty="0">
                <a:latin typeface="微軟正黑體" pitchFamily="34" charset="-120"/>
                <a:ea typeface="微軟正黑體" pitchFamily="34" charset="-120"/>
              </a:rPr>
              <a:t>牧師或教師</a:t>
            </a:r>
            <a:r>
              <a:rPr lang="en-US" altLang="zh-TW" b="1" dirty="0">
                <a:latin typeface="微軟正黑體" pitchFamily="34" charset="-120"/>
                <a:ea typeface="微軟正黑體" pitchFamily="34" charset="-120"/>
              </a:rPr>
              <a:t>/</a:t>
            </a:r>
            <a:r>
              <a:rPr lang="zh-TW" altLang="en-US" b="1" dirty="0">
                <a:latin typeface="微軟正黑體" pitchFamily="34" charset="-120"/>
                <a:ea typeface="微軟正黑體" pitchFamily="34" charset="-120"/>
              </a:rPr>
              <a:t>學者或教授。</a:t>
            </a:r>
            <a:endParaRPr lang="en-US" altLang="zh-TW" b="1" dirty="0">
              <a:latin typeface="微軟正黑體" pitchFamily="34" charset="-120"/>
              <a:ea typeface="微軟正黑體" pitchFamily="34" charset="-120"/>
            </a:endParaRPr>
          </a:p>
          <a:p>
            <a:pPr algn="just">
              <a:spcBef>
                <a:spcPts val="600"/>
              </a:spcBef>
              <a:buFont typeface="Wingdings" pitchFamily="2" charset="2"/>
              <a:buChar char="l"/>
            </a:pPr>
            <a:r>
              <a:rPr lang="zh-TW" altLang="en-US" b="1" dirty="0">
                <a:latin typeface="微軟正黑體" pitchFamily="34" charset="-120"/>
                <a:ea typeface="微軟正黑體" pitchFamily="34" charset="-120"/>
              </a:rPr>
              <a:t>中國傳統士大夫精神：</a:t>
            </a:r>
            <a:r>
              <a:rPr lang="zh-TW" altLang="en-US" b="1" dirty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rPr>
              <a:t>學而優則仕。</a:t>
            </a:r>
            <a:endParaRPr lang="en-US" altLang="zh-TW" b="1" dirty="0">
              <a:solidFill>
                <a:srgbClr val="0000FF"/>
              </a:solidFill>
              <a:latin typeface="微軟正黑體" pitchFamily="34" charset="-120"/>
              <a:ea typeface="微軟正黑體" pitchFamily="34" charset="-120"/>
            </a:endParaRPr>
          </a:p>
          <a:p>
            <a:pPr algn="just">
              <a:spcBef>
                <a:spcPts val="600"/>
              </a:spcBef>
              <a:buFont typeface="Wingdings" pitchFamily="2" charset="2"/>
              <a:buChar char="l"/>
            </a:pPr>
            <a:r>
              <a:rPr lang="zh-TW" altLang="en-US" b="1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學者評論</a:t>
            </a:r>
            <a:r>
              <a:rPr lang="zh-TW" altLang="en-US" b="1" dirty="0">
                <a:latin typeface="微軟正黑體" pitchFamily="34" charset="-120"/>
                <a:ea typeface="微軟正黑體" pitchFamily="34" charset="-120"/>
              </a:rPr>
              <a:t>→</a:t>
            </a:r>
            <a:r>
              <a:rPr lang="zh-TW" altLang="en-US" b="1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學者從政</a:t>
            </a:r>
            <a:r>
              <a:rPr lang="zh-TW" altLang="en-US" b="1" dirty="0">
                <a:latin typeface="微軟正黑體" pitchFamily="34" charset="-120"/>
                <a:ea typeface="微軟正黑體" pitchFamily="34" charset="-120"/>
              </a:rPr>
              <a:t>：博士內閣好</a:t>
            </a:r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嗎？獨善其身還是</a:t>
            </a:r>
            <a:r>
              <a:rPr lang="zh-TW" altLang="en-US" b="1" dirty="0">
                <a:latin typeface="微軟正黑體" pitchFamily="34" charset="-120"/>
                <a:ea typeface="微軟正黑體" pitchFamily="34" charset="-120"/>
              </a:rPr>
              <a:t>兼善天下</a:t>
            </a:r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？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陳</a:t>
            </a: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冲內閣</a:t>
            </a:r>
            <a:r>
              <a:rPr lang="en-US" altLang="zh-TW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32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位博士、台大幫佔</a:t>
            </a: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半</a:t>
            </a:r>
            <a:r>
              <a:rPr lang="en-US" altLang="zh-TW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(20120131</a:t>
            </a: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中天</a:t>
            </a:r>
            <a:r>
              <a:rPr lang="en-US" altLang="zh-TW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sz="2200" b="1" dirty="0" smtClean="0">
                <a:latin typeface="微軟正黑體" pitchFamily="34" charset="-120"/>
                <a:ea typeface="微軟正黑體" pitchFamily="34" charset="-120"/>
                <a:hlinkClick r:id="rId2"/>
              </a:rPr>
              <a:t>https</a:t>
            </a:r>
            <a:r>
              <a:rPr lang="en-US" altLang="zh-TW" sz="2200" b="1" dirty="0">
                <a:latin typeface="微軟正黑體" pitchFamily="34" charset="-120"/>
                <a:ea typeface="微軟正黑體" pitchFamily="34" charset="-120"/>
                <a:hlinkClick r:id="rId2"/>
              </a:rPr>
              <a:t>://</a:t>
            </a:r>
            <a:r>
              <a:rPr lang="en-US" altLang="zh-TW" sz="2200" b="1" dirty="0" smtClean="0">
                <a:latin typeface="微軟正黑體" pitchFamily="34" charset="-120"/>
                <a:ea typeface="微軟正黑體" pitchFamily="34" charset="-120"/>
                <a:hlinkClick r:id="rId2"/>
              </a:rPr>
              <a:t>www.youtube.com/watch?v=Cm6xg14uLE0</a:t>
            </a:r>
            <a:endParaRPr lang="en-US" altLang="zh-TW" sz="2200" b="1" dirty="0" smtClean="0">
              <a:latin typeface="微軟正黑體" pitchFamily="34" charset="-120"/>
              <a:ea typeface="微軟正黑體" pitchFamily="34" charset="-120"/>
            </a:endParaRPr>
          </a:p>
          <a:p>
            <a:pPr algn="just">
              <a:spcBef>
                <a:spcPts val="600"/>
              </a:spcBef>
              <a:buFont typeface="Wingdings" pitchFamily="2" charset="2"/>
              <a:buChar char="l"/>
            </a:pPr>
            <a:r>
              <a:rPr lang="zh-TW" altLang="en-US" b="1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學術</a:t>
            </a:r>
            <a:r>
              <a:rPr lang="zh-TW" altLang="en-US" b="1" dirty="0">
                <a:latin typeface="微軟正黑體" pitchFamily="34" charset="-120"/>
                <a:ea typeface="微軟正黑體" pitchFamily="34" charset="-120"/>
              </a:rPr>
              <a:t>與</a:t>
            </a:r>
            <a:r>
              <a:rPr lang="zh-TW" altLang="en-US" b="1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政治</a:t>
            </a:r>
            <a:r>
              <a:rPr lang="zh-TW" altLang="en-US" b="1" dirty="0">
                <a:latin typeface="微軟正黑體" pitchFamily="34" charset="-120"/>
                <a:ea typeface="微軟正黑體" pitchFamily="34" charset="-120"/>
              </a:rPr>
              <a:t>：知識與權力的關係，</a:t>
            </a:r>
            <a:r>
              <a:rPr lang="zh-TW" altLang="en-US" b="1" dirty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rPr>
              <a:t>理論的</a:t>
            </a:r>
            <a:r>
              <a:rPr lang="zh-TW" altLang="en-US" b="1" dirty="0" smtClean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rPr>
              <a:t>實踐</a:t>
            </a:r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，</a:t>
            </a:r>
            <a:r>
              <a:rPr lang="zh-TW" altLang="en-US" b="1" dirty="0">
                <a:latin typeface="微軟正黑體" pitchFamily="34" charset="-120"/>
                <a:ea typeface="微軟正黑體" pitchFamily="34" charset="-120"/>
              </a:rPr>
              <a:t>要聯繫或保持距離</a:t>
            </a:r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？</a:t>
            </a:r>
            <a:r>
              <a:rPr lang="en-US" altLang="zh-TW" b="1" dirty="0" smtClean="0"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例股市</a:t>
            </a:r>
            <a:r>
              <a:rPr lang="en-US" altLang="zh-TW" b="1" dirty="0" smtClean="0">
                <a:latin typeface="微軟正黑體" pitchFamily="34" charset="-120"/>
                <a:ea typeface="微軟正黑體" pitchFamily="34" charset="-120"/>
              </a:rPr>
              <a:t>)</a:t>
            </a:r>
            <a:endParaRPr lang="zh-TW" altLang="en-US" dirty="0"/>
          </a:p>
        </p:txBody>
      </p:sp>
      <p:sp>
        <p:nvSpPr>
          <p:cNvPr id="4" name="標題 2"/>
          <p:cNvSpPr>
            <a:spLocks noGrp="1"/>
          </p:cNvSpPr>
          <p:nvPr>
            <p:ph type="title"/>
          </p:nvPr>
        </p:nvSpPr>
        <p:spPr>
          <a:xfrm>
            <a:off x="395536" y="188640"/>
            <a:ext cx="8352928" cy="936104"/>
          </a:xfrm>
        </p:spPr>
        <p:txBody>
          <a:bodyPr/>
          <a:lstStyle/>
          <a:p>
            <a:r>
              <a:rPr lang="zh-TW" altLang="en-US" sz="44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二  </a:t>
            </a:r>
            <a:r>
              <a:rPr lang="zh-TW" altLang="en-US" sz="44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知識與知識分子</a:t>
            </a:r>
            <a:endParaRPr lang="zh-TW" altLang="zh-TW" sz="4400" dirty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2555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899592" y="1268760"/>
            <a:ext cx="7560840" cy="5544616"/>
          </a:xfrm>
        </p:spPr>
        <p:txBody>
          <a:bodyPr>
            <a:normAutofit/>
          </a:bodyPr>
          <a:lstStyle/>
          <a:p>
            <a:pPr algn="just">
              <a:spcBef>
                <a:spcPts val="600"/>
              </a:spcBef>
              <a:buFont typeface="Wingdings" pitchFamily="2" charset="2"/>
              <a:buChar char="l"/>
              <a:defRPr/>
            </a:pP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專業人士</a:t>
            </a:r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專家</a:t>
            </a:r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顧問</a:t>
            </a:r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名嘴</a:t>
            </a:r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公共評論者</a:t>
            </a:r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)/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知識青年→知識分子</a:t>
            </a:r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永遠的批評者</a:t>
            </a:r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文化的標準</a:t>
            </a:r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社會的良心</a:t>
            </a:r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  <a:endParaRPr lang="en-US" altLang="zh-TW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just">
              <a:spcBef>
                <a:spcPts val="600"/>
              </a:spcBef>
              <a:buFont typeface="Wingdings" pitchFamily="2" charset="2"/>
              <a:buChar char="l"/>
              <a:defRPr/>
            </a:pP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知識分子的兩難：</a:t>
            </a:r>
            <a:r>
              <a:rPr lang="zh-TW" altLang="en-US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專業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與</a:t>
            </a:r>
            <a:r>
              <a:rPr lang="zh-TW" altLang="en-US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社會行動</a:t>
            </a:r>
            <a:endParaRPr lang="en-US" altLang="zh-TW" b="1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 algn="just">
              <a:spcBef>
                <a:spcPts val="600"/>
              </a:spcBef>
              <a:buFont typeface="Arial" charset="0"/>
              <a:buNone/>
              <a:defRPr/>
            </a:pPr>
            <a:r>
              <a:rPr lang="zh-TW" altLang="en-US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                           專精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與</a:t>
            </a:r>
            <a:r>
              <a:rPr lang="zh-TW" altLang="en-US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博</a:t>
            </a:r>
            <a:r>
              <a:rPr lang="zh-TW" altLang="en-US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通</a:t>
            </a:r>
            <a:endParaRPr lang="en-US" altLang="zh-TW" b="1" dirty="0" smtClean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 algn="just">
              <a:spcBef>
                <a:spcPts val="600"/>
              </a:spcBef>
              <a:buFont typeface="Arial" charset="0"/>
              <a:buNone/>
              <a:defRPr/>
            </a:pPr>
            <a:r>
              <a:rPr lang="zh-TW" altLang="en-US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zh-TW" altLang="en-US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                          </a:t>
            </a:r>
            <a:r>
              <a:rPr lang="zh-TW" altLang="en-US" b="1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理想主義</a:t>
            </a: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與</a:t>
            </a:r>
            <a:r>
              <a:rPr lang="zh-TW" altLang="en-US" b="1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現實主義</a:t>
            </a:r>
            <a:endParaRPr lang="en-US" altLang="zh-TW" b="1" dirty="0">
              <a:solidFill>
                <a:srgbClr val="0000FF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just">
              <a:spcBef>
                <a:spcPts val="600"/>
              </a:spcBef>
              <a:buFont typeface="Wingdings" pitchFamily="2" charset="2"/>
              <a:buChar char="l"/>
              <a:defRPr/>
            </a:pP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專業倫理</a:t>
            </a:r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vs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公民價值：學術專業與公民角色是否衝突？思考李遠哲獲諾貝爾化學獎，但他懂教改</a:t>
            </a:r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賑災嗎？</a:t>
            </a:r>
            <a:endParaRPr lang="en-US" altLang="zh-TW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just">
              <a:buFont typeface="Wingdings" pitchFamily="2" charset="2"/>
              <a:buChar char="l"/>
            </a:pPr>
            <a:endParaRPr lang="zh-TW" altLang="en-US" b="1" dirty="0">
              <a:latin typeface="微軟正黑體" pitchFamily="34" charset="-120"/>
              <a:ea typeface="微軟正黑體" pitchFamily="34" charset="-120"/>
              <a:cs typeface="Times New Roman" pitchFamily="18" charset="0"/>
            </a:endParaRPr>
          </a:p>
          <a:p>
            <a:endParaRPr lang="zh-TW" altLang="en-US" dirty="0"/>
          </a:p>
        </p:txBody>
      </p:sp>
      <p:sp>
        <p:nvSpPr>
          <p:cNvPr id="4" name="標題 2"/>
          <p:cNvSpPr>
            <a:spLocks noGrp="1"/>
          </p:cNvSpPr>
          <p:nvPr>
            <p:ph type="title"/>
          </p:nvPr>
        </p:nvSpPr>
        <p:spPr>
          <a:xfrm>
            <a:off x="395536" y="188640"/>
            <a:ext cx="8352928" cy="936104"/>
          </a:xfrm>
        </p:spPr>
        <p:txBody>
          <a:bodyPr/>
          <a:lstStyle/>
          <a:p>
            <a:r>
              <a:rPr lang="zh-TW" altLang="en-US" sz="44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二  </a:t>
            </a:r>
            <a:r>
              <a:rPr lang="zh-TW" altLang="en-US" sz="44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知識與知識分子</a:t>
            </a:r>
            <a:endParaRPr lang="zh-TW" altLang="zh-TW" sz="4400" dirty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717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img3.douban.com/lpic/s266666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3272" y="3399574"/>
            <a:ext cx="2495770" cy="34584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899592" y="1268760"/>
            <a:ext cx="7488832" cy="5445224"/>
          </a:xfrm>
        </p:spPr>
        <p:txBody>
          <a:bodyPr>
            <a:normAutofit/>
          </a:bodyPr>
          <a:lstStyle/>
          <a:p>
            <a:pPr algn="just">
              <a:spcBef>
                <a:spcPts val="600"/>
              </a:spcBef>
              <a:buFont typeface="Wingdings" pitchFamily="2" charset="2"/>
              <a:buChar char="l"/>
            </a:pPr>
            <a:r>
              <a:rPr lang="zh-TW" altLang="en-US" b="1" dirty="0">
                <a:latin typeface="微軟正黑體" pitchFamily="34" charset="-120"/>
                <a:ea typeface="微軟正黑體" pitchFamily="34" charset="-120"/>
              </a:rPr>
              <a:t>知識分子：為民喉舌，作為</a:t>
            </a:r>
            <a:r>
              <a:rPr lang="zh-TW" altLang="en-US" b="1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公理正義及弱勢者</a:t>
            </a:r>
            <a:r>
              <a:rPr lang="en-US" altLang="zh-TW" b="1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/</a:t>
            </a:r>
            <a:r>
              <a:rPr lang="zh-TW" altLang="en-US" b="1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受迫害者的代表</a:t>
            </a:r>
            <a:r>
              <a:rPr lang="zh-TW" altLang="en-US" b="1" dirty="0">
                <a:latin typeface="微軟正黑體" pitchFamily="34" charset="-120"/>
                <a:ea typeface="微軟正黑體" pitchFamily="34" charset="-120"/>
              </a:rPr>
              <a:t>，即使面對艱難險阻也要向大眾表明立場及</a:t>
            </a:r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見解。</a:t>
            </a:r>
            <a:endParaRPr lang="en-US" altLang="zh-TW" b="1" dirty="0" smtClean="0">
              <a:latin typeface="微軟正黑體" pitchFamily="34" charset="-120"/>
              <a:ea typeface="微軟正黑體" pitchFamily="34" charset="-120"/>
            </a:endParaRPr>
          </a:p>
          <a:p>
            <a:pPr algn="just">
              <a:spcBef>
                <a:spcPts val="600"/>
              </a:spcBef>
              <a:buFont typeface="Wingdings" pitchFamily="2" charset="2"/>
              <a:buChar char="l"/>
            </a:pPr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薩</a:t>
            </a:r>
            <a:r>
              <a:rPr lang="zh-TW" altLang="en-US" b="1" dirty="0">
                <a:latin typeface="微軟正黑體" pitchFamily="34" charset="-120"/>
                <a:ea typeface="微軟正黑體" pitchFamily="34" charset="-120"/>
              </a:rPr>
              <a:t>依</a:t>
            </a:r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德：知識分子</a:t>
            </a:r>
            <a:r>
              <a:rPr lang="zh-TW" altLang="en-US" b="1" dirty="0">
                <a:latin typeface="微軟正黑體" pitchFamily="34" charset="-120"/>
                <a:ea typeface="微軟正黑體" pitchFamily="34" charset="-120"/>
              </a:rPr>
              <a:t>言行</a:t>
            </a:r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舉止代表</a:t>
            </a:r>
            <a:r>
              <a:rPr lang="en-US" altLang="zh-TW" b="1" dirty="0">
                <a:latin typeface="微軟正黑體" pitchFamily="34" charset="-120"/>
                <a:ea typeface="微軟正黑體" pitchFamily="34" charset="-120"/>
              </a:rPr>
              <a:t>/</a:t>
            </a:r>
            <a:r>
              <a:rPr lang="zh-TW" altLang="en-US" b="1" dirty="0">
                <a:latin typeface="微軟正黑體" pitchFamily="34" charset="-120"/>
                <a:ea typeface="微軟正黑體" pitchFamily="34" charset="-120"/>
              </a:rPr>
              <a:t>再現自己的</a:t>
            </a:r>
            <a:r>
              <a:rPr lang="zh-TW" altLang="en-US" b="1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人格、學識與</a:t>
            </a:r>
            <a:r>
              <a:rPr lang="zh-TW" altLang="en-US" b="1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見地</a:t>
            </a:r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。</a:t>
            </a:r>
            <a:endParaRPr lang="en-US" altLang="zh-TW" b="1" dirty="0">
              <a:latin typeface="微軟正黑體" pitchFamily="34" charset="-120"/>
              <a:ea typeface="微軟正黑體" pitchFamily="34" charset="-120"/>
            </a:endParaRPr>
          </a:p>
          <a:p>
            <a:pPr algn="just">
              <a:spcBef>
                <a:spcPts val="600"/>
              </a:spcBef>
              <a:buFont typeface="Wingdings" pitchFamily="2" charset="2"/>
              <a:buChar char="l"/>
            </a:pPr>
            <a:r>
              <a:rPr lang="zh-TW" altLang="en-US" b="1" dirty="0">
                <a:latin typeface="微軟正黑體" pitchFamily="34" charset="-120"/>
                <a:ea typeface="微軟正黑體" pitchFamily="34" charset="-120"/>
              </a:rPr>
              <a:t>誰是知識分子？羅素，</a:t>
            </a:r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沙特與</a:t>
            </a:r>
            <a:endParaRPr lang="en-US" altLang="zh-TW" b="1" dirty="0" smtClean="0">
              <a:latin typeface="微軟正黑體" pitchFamily="34" charset="-120"/>
              <a:ea typeface="微軟正黑體" pitchFamily="34" charset="-120"/>
            </a:endParaRPr>
          </a:p>
          <a:p>
            <a:pPr marL="0" indent="0" algn="just">
              <a:spcBef>
                <a:spcPts val="600"/>
              </a:spcBef>
              <a:buNone/>
            </a:pPr>
            <a:r>
              <a:rPr lang="zh-TW" altLang="en-US" b="1" dirty="0"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  漢</a:t>
            </a:r>
            <a:r>
              <a:rPr lang="zh-TW" altLang="en-US" b="1" dirty="0">
                <a:latin typeface="微軟正黑體" pitchFamily="34" charset="-120"/>
                <a:ea typeface="微軟正黑體" pitchFamily="34" charset="-120"/>
              </a:rPr>
              <a:t>娜鄂</a:t>
            </a:r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蘭</a:t>
            </a:r>
            <a:r>
              <a:rPr lang="en-US" altLang="zh-TW" b="1" dirty="0" smtClean="0">
                <a:latin typeface="微軟正黑體" pitchFamily="34" charset="-120"/>
                <a:ea typeface="微軟正黑體" pitchFamily="34" charset="-120"/>
              </a:rPr>
              <a:t>vs</a:t>
            </a:r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李家同？徐世榮？</a:t>
            </a:r>
            <a:endParaRPr lang="en-US" altLang="zh-TW" b="1" dirty="0" smtClean="0">
              <a:latin typeface="微軟正黑體" pitchFamily="34" charset="-120"/>
              <a:ea typeface="微軟正黑體" pitchFamily="34" charset="-120"/>
            </a:endParaRPr>
          </a:p>
          <a:p>
            <a:pPr marL="0" indent="0" algn="just">
              <a:spcBef>
                <a:spcPts val="600"/>
              </a:spcBef>
              <a:buNone/>
            </a:pPr>
            <a:r>
              <a:rPr lang="zh-TW" altLang="en-US" b="1" dirty="0"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  林飛帆？林全？張瑞雄？</a:t>
            </a:r>
            <a:endParaRPr lang="en-US" altLang="zh-TW" b="1" dirty="0" smtClean="0">
              <a:latin typeface="微軟正黑體" pitchFamily="34" charset="-120"/>
              <a:ea typeface="微軟正黑體" pitchFamily="34" charset="-120"/>
            </a:endParaRPr>
          </a:p>
          <a:p>
            <a:pPr algn="just">
              <a:spcBef>
                <a:spcPts val="600"/>
              </a:spcBef>
              <a:buFont typeface="Wingdings" pitchFamily="2" charset="2"/>
              <a:buChar char="l"/>
            </a:pPr>
            <a:r>
              <a:rPr lang="zh-TW" altLang="en-US" b="1" dirty="0" smtClean="0">
                <a:solidFill>
                  <a:srgbClr val="0000CC"/>
                </a:solidFill>
                <a:latin typeface="微軟正黑體" pitchFamily="34" charset="-120"/>
                <a:ea typeface="微軟正黑體" pitchFamily="34" charset="-120"/>
              </a:rPr>
              <a:t>知識分子是歷史與社會下的產物。</a:t>
            </a:r>
            <a:endParaRPr lang="en-US" altLang="zh-TW" b="1" dirty="0" smtClean="0">
              <a:solidFill>
                <a:srgbClr val="0000CC"/>
              </a:solidFill>
              <a:latin typeface="微軟正黑體" pitchFamily="34" charset="-120"/>
              <a:ea typeface="微軟正黑體" pitchFamily="34" charset="-120"/>
            </a:endParaRPr>
          </a:p>
          <a:p>
            <a:pPr>
              <a:spcBef>
                <a:spcPts val="600"/>
              </a:spcBef>
              <a:buFont typeface="Wingdings" pitchFamily="2" charset="2"/>
              <a:buChar char="l"/>
              <a:defRPr/>
            </a:pPr>
            <a:endParaRPr lang="en-US" altLang="zh-TW" sz="2000" b="1" dirty="0" smtClean="0">
              <a:latin typeface="微軟正黑體" pitchFamily="34" charset="-120"/>
              <a:ea typeface="微軟正黑體" pitchFamily="34" charset="-120"/>
            </a:endParaRPr>
          </a:p>
          <a:p>
            <a:pPr algn="just">
              <a:spcBef>
                <a:spcPts val="600"/>
              </a:spcBef>
              <a:buFont typeface="Wingdings" pitchFamily="2" charset="2"/>
              <a:buChar char="l"/>
              <a:defRPr/>
            </a:pPr>
            <a:endParaRPr lang="zh-TW" altLang="en-US" dirty="0"/>
          </a:p>
        </p:txBody>
      </p:sp>
      <p:sp>
        <p:nvSpPr>
          <p:cNvPr id="4" name="標題 2"/>
          <p:cNvSpPr>
            <a:spLocks noGrp="1"/>
          </p:cNvSpPr>
          <p:nvPr>
            <p:ph type="title"/>
          </p:nvPr>
        </p:nvSpPr>
        <p:spPr>
          <a:xfrm>
            <a:off x="395536" y="188640"/>
            <a:ext cx="8352928" cy="936104"/>
          </a:xfrm>
        </p:spPr>
        <p:txBody>
          <a:bodyPr/>
          <a:lstStyle/>
          <a:p>
            <a:r>
              <a:rPr lang="zh-TW" altLang="en-US" sz="44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三</a:t>
            </a:r>
            <a:r>
              <a:rPr lang="zh-TW" altLang="en-US" sz="4400" dirty="0" smtClean="0">
                <a:solidFill>
                  <a:srgbClr val="2B04D2"/>
                </a:solidFill>
                <a:latin typeface="微軟正黑體" pitchFamily="34" charset="-120"/>
                <a:ea typeface="微軟正黑體" pitchFamily="34" charset="-120"/>
              </a:rPr>
              <a:t>  </a:t>
            </a:r>
            <a:r>
              <a:rPr lang="zh-TW" altLang="en-US" sz="44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界定知識分子</a:t>
            </a:r>
            <a:endParaRPr lang="zh-TW" altLang="zh-TW" sz="4400" dirty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2277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899592" y="1412776"/>
            <a:ext cx="7632848" cy="5445224"/>
          </a:xfrm>
        </p:spPr>
        <p:txBody>
          <a:bodyPr>
            <a:normAutofit/>
          </a:bodyPr>
          <a:lstStyle/>
          <a:p>
            <a:pPr algn="just">
              <a:spcBef>
                <a:spcPts val="600"/>
              </a:spcBef>
              <a:buFont typeface="Wingdings" pitchFamily="2" charset="2"/>
              <a:buChar char="l"/>
            </a:pPr>
            <a:r>
              <a:rPr lang="zh-TW" altLang="en-US" b="1" dirty="0">
                <a:latin typeface="微軟正黑體" pitchFamily="34" charset="-120"/>
                <a:ea typeface="微軟正黑體" pitchFamily="34" charset="-120"/>
              </a:rPr>
              <a:t>台灣有無知識分子？南方溯主張：知識分子要在「</a:t>
            </a:r>
            <a:r>
              <a:rPr lang="zh-TW" altLang="en-US" b="1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公共性</a:t>
            </a:r>
            <a:r>
              <a:rPr lang="zh-TW" altLang="en-US" b="1" dirty="0">
                <a:latin typeface="微軟正黑體" pitchFamily="34" charset="-120"/>
                <a:ea typeface="微軟正黑體" pitchFamily="34" charset="-120"/>
              </a:rPr>
              <a:t>」裡面尋找。</a:t>
            </a:r>
            <a:endParaRPr lang="en-US" altLang="zh-TW" b="1" dirty="0">
              <a:latin typeface="微軟正黑體" pitchFamily="34" charset="-120"/>
              <a:ea typeface="微軟正黑體" pitchFamily="34" charset="-120"/>
            </a:endParaRPr>
          </a:p>
          <a:p>
            <a:pPr algn="just">
              <a:spcBef>
                <a:spcPts val="600"/>
              </a:spcBef>
              <a:buFont typeface="Wingdings" pitchFamily="2" charset="2"/>
              <a:buChar char="l"/>
            </a:pPr>
            <a:r>
              <a:rPr lang="zh-TW" altLang="en-US" b="1" dirty="0">
                <a:latin typeface="微軟正黑體" pitchFamily="34" charset="-120"/>
                <a:ea typeface="微軟正黑體" pitchFamily="34" charset="-120"/>
              </a:rPr>
              <a:t>知識分子與身分無關：不是用工作定義，而是</a:t>
            </a:r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其</a:t>
            </a:r>
            <a:r>
              <a:rPr lang="zh-TW" altLang="en-US" b="1" dirty="0" smtClean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rPr>
              <a:t>處事</a:t>
            </a:r>
            <a:r>
              <a:rPr lang="zh-TW" altLang="en-US" b="1" dirty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rPr>
              <a:t>的態度，觀點與價值的</a:t>
            </a:r>
            <a:r>
              <a:rPr lang="zh-TW" altLang="en-US" b="1" dirty="0" smtClean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rPr>
              <a:t>堅持</a:t>
            </a:r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。</a:t>
            </a:r>
            <a:endParaRPr lang="en-US" altLang="zh-TW" b="1" dirty="0">
              <a:latin typeface="微軟正黑體" pitchFamily="34" charset="-120"/>
              <a:ea typeface="微軟正黑體" pitchFamily="34" charset="-120"/>
            </a:endParaRPr>
          </a:p>
          <a:p>
            <a:pPr algn="just">
              <a:spcBef>
                <a:spcPts val="600"/>
              </a:spcBef>
              <a:buFont typeface="Wingdings" pitchFamily="2" charset="2"/>
              <a:buChar char="l"/>
            </a:pPr>
            <a:r>
              <a:rPr lang="zh-TW" altLang="en-US" b="1" dirty="0">
                <a:latin typeface="微軟正黑體" pitchFamily="34" charset="-120"/>
                <a:ea typeface="微軟正黑體" pitchFamily="34" charset="-120"/>
              </a:rPr>
              <a:t>薩依德：知識分子是具有</a:t>
            </a:r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能力</a:t>
            </a:r>
            <a:endParaRPr lang="en-US" altLang="zh-TW" b="1" dirty="0" smtClean="0">
              <a:latin typeface="微軟正黑體" pitchFamily="34" charset="-120"/>
              <a:ea typeface="微軟正黑體" pitchFamily="34" charset="-120"/>
            </a:endParaRPr>
          </a:p>
          <a:p>
            <a:pPr marL="0" indent="0" algn="just">
              <a:spcBef>
                <a:spcPts val="600"/>
              </a:spcBef>
              <a:buNone/>
            </a:pPr>
            <a:r>
              <a:rPr lang="zh-TW" altLang="en-US" b="1" dirty="0"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  向</a:t>
            </a:r>
            <a:r>
              <a:rPr lang="en-US" altLang="zh-TW" b="1" dirty="0"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TW" altLang="en-US" b="1" dirty="0">
                <a:latin typeface="微軟正黑體" pitchFamily="34" charset="-120"/>
                <a:ea typeface="微軟正黑體" pitchFamily="34" charset="-120"/>
              </a:rPr>
              <a:t>為</a:t>
            </a:r>
            <a:r>
              <a:rPr lang="en-US" altLang="zh-TW" b="1" dirty="0" smtClean="0">
                <a:latin typeface="微軟正黑體" pitchFamily="34" charset="-120"/>
                <a:ea typeface="微軟正黑體" pitchFamily="34" charset="-120"/>
              </a:rPr>
              <a:t>)</a:t>
            </a:r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社會公眾</a:t>
            </a:r>
            <a:r>
              <a:rPr lang="zh-TW" altLang="en-US" b="1" dirty="0">
                <a:latin typeface="微軟正黑體" pitchFamily="34" charset="-120"/>
                <a:ea typeface="微軟正黑體" pitchFamily="34" charset="-120"/>
              </a:rPr>
              <a:t>表明</a:t>
            </a:r>
            <a:r>
              <a:rPr lang="zh-TW" altLang="en-US" b="1" dirty="0">
                <a:solidFill>
                  <a:srgbClr val="0000CC"/>
                </a:solidFill>
                <a:latin typeface="微軟正黑體" pitchFamily="34" charset="-120"/>
                <a:ea typeface="微軟正黑體" pitchFamily="34" charset="-120"/>
              </a:rPr>
              <a:t>訊息、</a:t>
            </a:r>
            <a:r>
              <a:rPr lang="zh-TW" altLang="en-US" b="1" dirty="0" smtClean="0">
                <a:solidFill>
                  <a:srgbClr val="0000CC"/>
                </a:solidFill>
                <a:latin typeface="微軟正黑體" pitchFamily="34" charset="-120"/>
                <a:ea typeface="微軟正黑體" pitchFamily="34" charset="-120"/>
              </a:rPr>
              <a:t>觀</a:t>
            </a:r>
            <a:endParaRPr lang="en-US" altLang="zh-TW" b="1" dirty="0" smtClean="0">
              <a:solidFill>
                <a:srgbClr val="0000CC"/>
              </a:solidFill>
              <a:latin typeface="微軟正黑體" pitchFamily="34" charset="-120"/>
              <a:ea typeface="微軟正黑體" pitchFamily="34" charset="-120"/>
            </a:endParaRPr>
          </a:p>
          <a:p>
            <a:pPr marL="0" indent="0" algn="just">
              <a:spcBef>
                <a:spcPts val="600"/>
              </a:spcBef>
              <a:buNone/>
            </a:pPr>
            <a:r>
              <a:rPr lang="zh-TW" altLang="en-US" b="1" dirty="0">
                <a:solidFill>
                  <a:srgbClr val="0000CC"/>
                </a:solidFill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zh-TW" altLang="en-US" b="1" dirty="0" smtClean="0">
                <a:solidFill>
                  <a:srgbClr val="0000CC"/>
                </a:solidFill>
                <a:latin typeface="微軟正黑體" pitchFamily="34" charset="-120"/>
                <a:ea typeface="微軟正黑體" pitchFamily="34" charset="-120"/>
              </a:rPr>
              <a:t>  點、態度</a:t>
            </a:r>
            <a:r>
              <a:rPr lang="zh-TW" altLang="en-US" b="1" dirty="0">
                <a:solidFill>
                  <a:srgbClr val="0000CC"/>
                </a:solidFill>
                <a:latin typeface="微軟正黑體" pitchFamily="34" charset="-120"/>
                <a:ea typeface="微軟正黑體" pitchFamily="34" charset="-120"/>
              </a:rPr>
              <a:t>、哲學或意見的</a:t>
            </a:r>
            <a:r>
              <a:rPr lang="zh-TW" altLang="en-US" b="1" dirty="0" smtClean="0">
                <a:solidFill>
                  <a:srgbClr val="0000CC"/>
                </a:solidFill>
                <a:latin typeface="微軟正黑體" pitchFamily="34" charset="-120"/>
                <a:ea typeface="微軟正黑體" pitchFamily="34" charset="-120"/>
              </a:rPr>
              <a:t>個人</a:t>
            </a:r>
            <a:endParaRPr lang="en-US" altLang="zh-TW" b="1" dirty="0" smtClean="0">
              <a:solidFill>
                <a:srgbClr val="0000CC"/>
              </a:solidFill>
              <a:latin typeface="微軟正黑體" pitchFamily="34" charset="-120"/>
              <a:ea typeface="微軟正黑體" pitchFamily="34" charset="-120"/>
            </a:endParaRPr>
          </a:p>
          <a:p>
            <a:pPr marL="0" indent="0" algn="just">
              <a:spcBef>
                <a:spcPts val="600"/>
              </a:spcBef>
              <a:buNone/>
            </a:pPr>
            <a:r>
              <a:rPr lang="zh-TW" altLang="en-US" b="1" dirty="0">
                <a:solidFill>
                  <a:srgbClr val="0000CC"/>
                </a:solidFill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zh-TW" altLang="en-US" b="1" dirty="0" smtClean="0">
                <a:solidFill>
                  <a:srgbClr val="0000CC"/>
                </a:solidFill>
                <a:latin typeface="微軟正黑體" pitchFamily="34" charset="-120"/>
                <a:ea typeface="微軟正黑體" pitchFamily="34" charset="-120"/>
              </a:rPr>
              <a:t>  </a:t>
            </a:r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。不管</a:t>
            </a:r>
            <a:r>
              <a:rPr lang="zh-TW" altLang="en-US" b="1" dirty="0">
                <a:latin typeface="微軟正黑體" pitchFamily="34" charset="-120"/>
                <a:ea typeface="微軟正黑體" pitchFamily="34" charset="-120"/>
              </a:rPr>
              <a:t>透過</a:t>
            </a:r>
            <a:r>
              <a:rPr lang="zh-TW" altLang="en-US" b="1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演說、寫作</a:t>
            </a:r>
            <a:r>
              <a:rPr lang="zh-TW" altLang="en-US" b="1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、教學</a:t>
            </a:r>
            <a:endParaRPr lang="en-US" altLang="zh-TW" b="1" dirty="0" smtClean="0">
              <a:solidFill>
                <a:srgbClr val="FF0000"/>
              </a:solidFill>
              <a:latin typeface="微軟正黑體" pitchFamily="34" charset="-120"/>
              <a:ea typeface="微軟正黑體" pitchFamily="34" charset="-120"/>
            </a:endParaRPr>
          </a:p>
          <a:p>
            <a:pPr marL="0" indent="0" algn="just">
              <a:spcBef>
                <a:spcPts val="600"/>
              </a:spcBef>
              <a:buNone/>
            </a:pPr>
            <a:r>
              <a:rPr lang="zh-TW" altLang="en-US" b="1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zh-TW" altLang="en-US" b="1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  或上電視</a:t>
            </a:r>
            <a:r>
              <a:rPr lang="zh-TW" altLang="en-US" b="1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。</a:t>
            </a:r>
            <a:endParaRPr lang="en-US" altLang="zh-TW" b="1" dirty="0">
              <a:solidFill>
                <a:srgbClr val="FF0000"/>
              </a:solidFill>
              <a:latin typeface="微軟正黑體" pitchFamily="34" charset="-120"/>
              <a:ea typeface="微軟正黑體" pitchFamily="34" charset="-120"/>
            </a:endParaRPr>
          </a:p>
          <a:p>
            <a:endParaRPr lang="zh-TW" altLang="en-US" dirty="0"/>
          </a:p>
        </p:txBody>
      </p:sp>
      <p:sp>
        <p:nvSpPr>
          <p:cNvPr id="4" name="標題 2"/>
          <p:cNvSpPr>
            <a:spLocks noGrp="1"/>
          </p:cNvSpPr>
          <p:nvPr>
            <p:ph type="title"/>
          </p:nvPr>
        </p:nvSpPr>
        <p:spPr>
          <a:xfrm>
            <a:off x="395536" y="188640"/>
            <a:ext cx="8352928" cy="936104"/>
          </a:xfrm>
        </p:spPr>
        <p:txBody>
          <a:bodyPr/>
          <a:lstStyle/>
          <a:p>
            <a:r>
              <a:rPr lang="zh-TW" altLang="en-US" sz="44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三</a:t>
            </a:r>
            <a:r>
              <a:rPr lang="zh-TW" altLang="en-US" sz="4400" dirty="0" smtClean="0">
                <a:solidFill>
                  <a:srgbClr val="2B04D2"/>
                </a:solidFill>
                <a:latin typeface="微軟正黑體" pitchFamily="34" charset="-120"/>
                <a:ea typeface="微軟正黑體" pitchFamily="34" charset="-120"/>
              </a:rPr>
              <a:t>  </a:t>
            </a:r>
            <a:r>
              <a:rPr lang="zh-TW" altLang="en-US" sz="44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界定知識分子</a:t>
            </a:r>
            <a:endParaRPr lang="zh-TW" altLang="zh-TW" sz="4400" dirty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  <a:cs typeface="Times New Roman" pitchFamily="18" charset="0"/>
            </a:endParaRPr>
          </a:p>
        </p:txBody>
      </p:sp>
      <p:pic>
        <p:nvPicPr>
          <p:cNvPr id="3076" name="Picture 4" descr="http://www.ncp.com.tw/images/epaper/10105india/images/said0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3501008"/>
            <a:ext cx="2339752" cy="33982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44590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827584" y="1412776"/>
            <a:ext cx="7776864" cy="5688632"/>
          </a:xfrm>
        </p:spPr>
        <p:txBody>
          <a:bodyPr>
            <a:normAutofit/>
          </a:bodyPr>
          <a:lstStyle/>
          <a:p>
            <a:pPr algn="just">
              <a:spcBef>
                <a:spcPts val="600"/>
              </a:spcBef>
              <a:buFont typeface="Wingdings" pitchFamily="2" charset="2"/>
              <a:buChar char="l"/>
              <a:defRPr/>
            </a:pP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薩依德的分類：</a:t>
            </a:r>
            <a:endParaRPr lang="en-US" altLang="zh-TW" b="1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 algn="just">
              <a:spcBef>
                <a:spcPts val="600"/>
              </a:spcBef>
              <a:buFont typeface="Arial" charset="0"/>
              <a:buNone/>
              <a:defRPr/>
            </a:pPr>
            <a:r>
              <a:rPr lang="en-US" altLang="zh-TW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1.</a:t>
            </a:r>
            <a:r>
              <a:rPr lang="zh-TW" altLang="en-US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傳統型：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保守並努力維持現況，是社會穩定的基礎。例如老師、宗教人士、行政官吏。</a:t>
            </a:r>
            <a:endParaRPr lang="en-US" altLang="zh-TW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 algn="just">
              <a:spcBef>
                <a:spcPts val="600"/>
              </a:spcBef>
              <a:buFont typeface="Arial" charset="0"/>
              <a:buNone/>
              <a:defRPr/>
            </a:pPr>
            <a:r>
              <a:rPr lang="en-US" altLang="zh-TW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2.</a:t>
            </a:r>
            <a:r>
              <a:rPr lang="zh-TW" altLang="en-US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有機型：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與階級</a:t>
            </a:r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資本有關，新興勢力與企業家、更多權力與控制者，例如</a:t>
            </a:r>
            <a:r>
              <a:rPr lang="zh-TW" altLang="en-US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專業技術人員、政治經濟專家、新文化組織者、廣告或公關設計者、意見領袖。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在民主社會中取得選民、消費者的支持</a:t>
            </a: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  <a:endParaRPr lang="zh-TW" altLang="en-US" dirty="0"/>
          </a:p>
        </p:txBody>
      </p:sp>
      <p:sp>
        <p:nvSpPr>
          <p:cNvPr id="4" name="標題 2"/>
          <p:cNvSpPr>
            <a:spLocks noGrp="1"/>
          </p:cNvSpPr>
          <p:nvPr>
            <p:ph type="title"/>
          </p:nvPr>
        </p:nvSpPr>
        <p:spPr>
          <a:xfrm>
            <a:off x="395536" y="188640"/>
            <a:ext cx="8352928" cy="936104"/>
          </a:xfrm>
        </p:spPr>
        <p:txBody>
          <a:bodyPr/>
          <a:lstStyle/>
          <a:p>
            <a:r>
              <a:rPr lang="zh-TW" altLang="en-US" sz="44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四  </a:t>
            </a:r>
            <a:r>
              <a:rPr lang="zh-TW" altLang="en-US" sz="44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知識分子的類型</a:t>
            </a:r>
            <a:endParaRPr lang="zh-TW" altLang="zh-TW" sz="4400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6852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899592" y="1412776"/>
            <a:ext cx="7632848" cy="5328592"/>
          </a:xfrm>
        </p:spPr>
        <p:txBody>
          <a:bodyPr>
            <a:normAutofit/>
          </a:bodyPr>
          <a:lstStyle/>
          <a:p>
            <a:pPr marL="0" indent="0" algn="just">
              <a:spcBef>
                <a:spcPts val="600"/>
              </a:spcBef>
              <a:buFont typeface="Arial" charset="0"/>
              <a:buNone/>
              <a:defRPr/>
            </a:pPr>
            <a:r>
              <a:rPr lang="en-US" altLang="zh-TW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3.</a:t>
            </a:r>
            <a:r>
              <a:rPr lang="zh-TW" altLang="en-US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公共型</a:t>
            </a:r>
            <a:r>
              <a:rPr lang="en-US" altLang="zh-TW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(public)</a:t>
            </a:r>
            <a:r>
              <a:rPr lang="zh-TW" altLang="en-US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以文化藝術批評為業的特殊個人</a:t>
            </a:r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例如大學裡的成員</a:t>
            </a:r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，願意主動在公共領域中</a:t>
            </a:r>
            <a:r>
              <a:rPr lang="zh-TW" altLang="en-US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提出見解、表明立場與辯護真相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。其使命是對文化批判、資訊與媒體做出道德反思。</a:t>
            </a:r>
            <a:endParaRPr lang="en-US" altLang="zh-TW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just">
              <a:spcBef>
                <a:spcPts val="600"/>
              </a:spcBef>
              <a:buFont typeface="Wingdings" pitchFamily="2" charset="2"/>
              <a:buChar char="l"/>
              <a:defRPr/>
            </a:pPr>
            <a:r>
              <a:rPr lang="zh-TW" altLang="en-US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公共知識分子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就是</a:t>
            </a:r>
            <a:r>
              <a:rPr lang="zh-TW" altLang="en-US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獨立的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知識分子。</a:t>
            </a:r>
            <a:endParaRPr lang="en-US" altLang="zh-TW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just">
              <a:spcBef>
                <a:spcPts val="600"/>
              </a:spcBef>
              <a:buFont typeface="Wingdings" pitchFamily="2" charset="2"/>
              <a:buChar char="l"/>
              <a:defRPr/>
            </a:pP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集體學習：知識分子的任務是在「</a:t>
            </a:r>
            <a:r>
              <a:rPr lang="zh-TW" altLang="en-US" b="1" dirty="0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公共說理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」與「</a:t>
            </a:r>
            <a:r>
              <a:rPr lang="zh-TW" altLang="en-US" b="1" dirty="0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追求真理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」，故</a:t>
            </a:r>
            <a:r>
              <a:rPr lang="zh-TW" altLang="en-US" b="1" dirty="0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公共領域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與</a:t>
            </a:r>
            <a:r>
              <a:rPr lang="zh-TW" altLang="en-US" b="1" dirty="0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公共型知識分子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是互相界定的</a:t>
            </a: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  <a:endParaRPr lang="zh-TW" altLang="en-US" dirty="0"/>
          </a:p>
        </p:txBody>
      </p:sp>
      <p:sp>
        <p:nvSpPr>
          <p:cNvPr id="4" name="標題 2"/>
          <p:cNvSpPr>
            <a:spLocks noGrp="1"/>
          </p:cNvSpPr>
          <p:nvPr>
            <p:ph type="title"/>
          </p:nvPr>
        </p:nvSpPr>
        <p:spPr>
          <a:xfrm>
            <a:off x="395536" y="188640"/>
            <a:ext cx="8352928" cy="936104"/>
          </a:xfrm>
        </p:spPr>
        <p:txBody>
          <a:bodyPr/>
          <a:lstStyle/>
          <a:p>
            <a:r>
              <a:rPr lang="zh-TW" altLang="en-US" sz="44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四  知識分子的類型</a:t>
            </a:r>
            <a:endParaRPr lang="zh-TW" altLang="zh-TW" sz="4400" dirty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773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自訂設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1740</TotalTime>
  <Words>1929</Words>
  <Application>Microsoft Office PowerPoint</Application>
  <PresentationFormat>如螢幕大小 (4:3)</PresentationFormat>
  <Paragraphs>134</Paragraphs>
  <Slides>22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22</vt:i4>
      </vt:variant>
    </vt:vector>
  </HeadingPairs>
  <TitlesOfParts>
    <vt:vector size="23" baseType="lpstr">
      <vt:lpstr>自訂設計</vt:lpstr>
      <vt:lpstr>公共型知識分 子與學術自由</vt:lpstr>
      <vt:lpstr>PowerPoint 簡報</vt:lpstr>
      <vt:lpstr>一 知識與傳播</vt:lpstr>
      <vt:lpstr>二  知識與知識分子</vt:lpstr>
      <vt:lpstr>二  知識與知識分子</vt:lpstr>
      <vt:lpstr>三  界定知識分子</vt:lpstr>
      <vt:lpstr>三  界定知識分子</vt:lpstr>
      <vt:lpstr>四  知識分子的類型</vt:lpstr>
      <vt:lpstr>四  知識分子的類型</vt:lpstr>
      <vt:lpstr>五  公共型知識分子</vt:lpstr>
      <vt:lpstr>五  公共型知識分子</vt:lpstr>
      <vt:lpstr>六  公共型知識分子的爭議</vt:lpstr>
      <vt:lpstr>七  學術自由與大學自治</vt:lpstr>
      <vt:lpstr>七  學術自由與大學自治</vt:lpstr>
      <vt:lpstr>七  學術自由與大學自治</vt:lpstr>
      <vt:lpstr>七  學術自由與大學自治</vt:lpstr>
      <vt:lpstr>七  學術自由與大學自治</vt:lpstr>
      <vt:lpstr>七  學術自由與大學自治</vt:lpstr>
      <vt:lpstr>八  學術獨立與學術中立</vt:lpstr>
      <vt:lpstr>九  大學的失望與希望</vt:lpstr>
      <vt:lpstr>結語  大學與知識分子</vt:lpstr>
      <vt:lpstr>PowerPoint 簡報</vt:lpstr>
    </vt:vector>
  </TitlesOfParts>
  <Company>C.M.T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solopig123</dc:creator>
  <cp:lastModifiedBy>5368</cp:lastModifiedBy>
  <cp:revision>200</cp:revision>
  <dcterms:created xsi:type="dcterms:W3CDTF">2016-01-16T17:43:05Z</dcterms:created>
  <dcterms:modified xsi:type="dcterms:W3CDTF">2016-05-25T02:05:12Z</dcterms:modified>
</cp:coreProperties>
</file>