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22"/>
  </p:handoutMasterIdLst>
  <p:sldIdLst>
    <p:sldId id="256" r:id="rId2"/>
    <p:sldId id="257" r:id="rId3"/>
    <p:sldId id="259" r:id="rId4"/>
    <p:sldId id="315" r:id="rId5"/>
    <p:sldId id="316" r:id="rId6"/>
    <p:sldId id="317" r:id="rId7"/>
    <p:sldId id="328" r:id="rId8"/>
    <p:sldId id="318" r:id="rId9"/>
    <p:sldId id="327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262" r:id="rId18"/>
    <p:sldId id="263" r:id="rId19"/>
    <p:sldId id="266" r:id="rId20"/>
    <p:sldId id="280" r:id="rId2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E3E3E"/>
    <a:srgbClr val="51CCED"/>
    <a:srgbClr val="8BDDF3"/>
    <a:srgbClr val="9B6A53"/>
    <a:srgbClr val="0277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291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EC38CB-C988-421A-8155-469D93ED2EE1}" type="datetimeFigureOut">
              <a:rPr lang="zh-TW" altLang="en-US" smtClean="0"/>
              <a:pPr/>
              <a:t>2016/3/20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63A7A-DF40-4EC6-8D8A-1B8FFFAA806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323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bg>
      <p:bgPr>
        <a:solidFill>
          <a:srgbClr val="51CC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2637975" y="-72008"/>
            <a:ext cx="396875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3" name="直線接點 22"/>
          <p:cNvCxnSpPr/>
          <p:nvPr userDrawn="1"/>
        </p:nvCxnSpPr>
        <p:spPr>
          <a:xfrm flipH="1">
            <a:off x="1187624" y="1916832"/>
            <a:ext cx="288032" cy="7200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接點 24"/>
          <p:cNvCxnSpPr/>
          <p:nvPr userDrawn="1"/>
        </p:nvCxnSpPr>
        <p:spPr>
          <a:xfrm>
            <a:off x="1979712" y="1916832"/>
            <a:ext cx="0" cy="7920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接點 27"/>
          <p:cNvCxnSpPr/>
          <p:nvPr userDrawn="1"/>
        </p:nvCxnSpPr>
        <p:spPr>
          <a:xfrm>
            <a:off x="2411760" y="1916832"/>
            <a:ext cx="288032" cy="72008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10000"/>
          </a:blip>
          <a:srcRect r="37434"/>
          <a:stretch>
            <a:fillRect/>
          </a:stretch>
        </p:blipFill>
        <p:spPr bwMode="auto">
          <a:xfrm flipH="1">
            <a:off x="0" y="4797152"/>
            <a:ext cx="992427" cy="1114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8" name="直線接點 37"/>
          <p:cNvCxnSpPr/>
          <p:nvPr userDrawn="1"/>
        </p:nvCxnSpPr>
        <p:spPr>
          <a:xfrm flipH="1">
            <a:off x="2915816" y="3429000"/>
            <a:ext cx="648072" cy="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群組 17"/>
          <p:cNvGrpSpPr/>
          <p:nvPr userDrawn="1"/>
        </p:nvGrpSpPr>
        <p:grpSpPr>
          <a:xfrm>
            <a:off x="539552" y="2636912"/>
            <a:ext cx="2880320" cy="4221088"/>
            <a:chOff x="1043608" y="2399658"/>
            <a:chExt cx="2808312" cy="4458342"/>
          </a:xfrm>
        </p:grpSpPr>
        <p:cxnSp>
          <p:nvCxnSpPr>
            <p:cNvPr id="10" name="直線接點 9"/>
            <p:cNvCxnSpPr/>
            <p:nvPr userDrawn="1"/>
          </p:nvCxnSpPr>
          <p:spPr>
            <a:xfrm>
              <a:off x="1835696" y="3789040"/>
              <a:ext cx="0" cy="3068960"/>
            </a:xfrm>
            <a:prstGeom prst="line">
              <a:avLst/>
            </a:prstGeom>
            <a:ln w="76200">
              <a:solidFill>
                <a:srgbClr val="0277BD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21" descr="https://www.dcard.tw/img/favicon_144.png"/>
            <p:cNvPicPr>
              <a:picLocks noChangeAspect="1" noChangeArrowheads="1"/>
            </p:cNvPicPr>
            <p:nvPr userDrawn="1"/>
          </p:nvPicPr>
          <p:blipFill>
            <a:blip r:embed="rId4" cstate="print">
              <a:lum bright="10000"/>
            </a:blip>
            <a:srcRect/>
            <a:stretch>
              <a:fillRect/>
            </a:stretch>
          </p:blipFill>
          <p:spPr bwMode="auto">
            <a:xfrm>
              <a:off x="1521892" y="5635475"/>
              <a:ext cx="673844" cy="673845"/>
            </a:xfrm>
            <a:prstGeom prst="rect">
              <a:avLst/>
            </a:prstGeom>
            <a:noFill/>
          </p:spPr>
        </p:pic>
        <p:cxnSp>
          <p:nvCxnSpPr>
            <p:cNvPr id="12" name="直線接點 11"/>
            <p:cNvCxnSpPr/>
            <p:nvPr userDrawn="1"/>
          </p:nvCxnSpPr>
          <p:spPr>
            <a:xfrm>
              <a:off x="2267744" y="3789040"/>
              <a:ext cx="0" cy="3068960"/>
            </a:xfrm>
            <a:prstGeom prst="line">
              <a:avLst/>
            </a:prstGeom>
            <a:ln w="76200">
              <a:solidFill>
                <a:srgbClr val="EE3E3E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17"/>
            <p:cNvPicPr>
              <a:picLocks noChangeAspect="1" noChangeArrowheads="1"/>
            </p:cNvPicPr>
            <p:nvPr userDrawn="1"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"/>
            </a:blip>
            <a:srcRect/>
            <a:stretch>
              <a:fillRect/>
            </a:stretch>
          </p:blipFill>
          <p:spPr bwMode="auto">
            <a:xfrm>
              <a:off x="1907704" y="5013176"/>
              <a:ext cx="720080" cy="7200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4" name="直線接點 13"/>
            <p:cNvCxnSpPr/>
            <p:nvPr userDrawn="1"/>
          </p:nvCxnSpPr>
          <p:spPr>
            <a:xfrm>
              <a:off x="2699792" y="3789040"/>
              <a:ext cx="0" cy="3068960"/>
            </a:xfrm>
            <a:prstGeom prst="line">
              <a:avLst/>
            </a:prstGeom>
            <a:ln w="76200">
              <a:solidFill>
                <a:srgbClr val="9B6A53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9" descr="https://encrypted-tbn1.gstatic.com/images?q=tbn:ANd9GcQlo_ETfkAG-FeFLg5CpaJFR4gSZ1A94C2XAzkGPBHPr6kUszo9"/>
            <p:cNvPicPr>
              <a:picLocks noChangeAspect="1" noChangeArrowheads="1"/>
            </p:cNvPicPr>
            <p:nvPr userDrawn="1"/>
          </p:nvPicPr>
          <p:blipFill>
            <a:blip r:embed="rId6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10000"/>
            </a:blip>
            <a:srcRect/>
            <a:stretch>
              <a:fillRect/>
            </a:stretch>
          </p:blipFill>
          <p:spPr bwMode="auto">
            <a:xfrm>
              <a:off x="2207613" y="4416912"/>
              <a:ext cx="1030265" cy="772052"/>
            </a:xfrm>
            <a:prstGeom prst="rect">
              <a:avLst/>
            </a:prstGeom>
            <a:noFill/>
          </p:spPr>
        </p:pic>
        <p:cxnSp>
          <p:nvCxnSpPr>
            <p:cNvPr id="16" name="直線接點 15"/>
            <p:cNvCxnSpPr/>
            <p:nvPr userDrawn="1"/>
          </p:nvCxnSpPr>
          <p:spPr>
            <a:xfrm>
              <a:off x="3131840" y="3789040"/>
              <a:ext cx="0" cy="3068960"/>
            </a:xfrm>
            <a:prstGeom prst="line">
              <a:avLst/>
            </a:prstGeom>
            <a:ln w="76200">
              <a:solidFill>
                <a:schemeClr val="bg1">
                  <a:lumMod val="50000"/>
                </a:schemeClr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群組 7"/>
            <p:cNvGrpSpPr/>
            <p:nvPr userDrawn="1"/>
          </p:nvGrpSpPr>
          <p:grpSpPr>
            <a:xfrm>
              <a:off x="1043608" y="2399658"/>
              <a:ext cx="2808312" cy="1605406"/>
              <a:chOff x="708124" y="2183225"/>
              <a:chExt cx="5636613" cy="3406015"/>
            </a:xfrm>
          </p:grpSpPr>
          <p:pic>
            <p:nvPicPr>
              <p:cNvPr id="1026" name="Picture 2"/>
              <p:cNvPicPr>
                <a:picLocks noChangeAspect="1" noChangeArrowheads="1"/>
              </p:cNvPicPr>
              <p:nvPr userDrawn="1"/>
            </p:nvPicPr>
            <p:blipFill>
              <a:blip r:embed="rId7" cstate="print">
                <a:lum bright="10000"/>
              </a:blip>
              <a:srcRect l="8454" t="30577" r="7008" b="18339"/>
              <a:stretch>
                <a:fillRect/>
              </a:stretch>
            </p:blipFill>
            <p:spPr bwMode="auto">
              <a:xfrm>
                <a:off x="708124" y="2183225"/>
                <a:ext cx="5636613" cy="34060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7" name="Picture 9" descr="C:\Users\EW\Desktop\noun_166991_cc.png"/>
              <p:cNvPicPr>
                <a:picLocks noChangeAspect="1" noChangeArrowheads="1"/>
              </p:cNvPicPr>
              <p:nvPr userDrawn="1"/>
            </p:nvPicPr>
            <p:blipFill>
              <a:blip r:embed="rId8" cstate="print">
                <a:lum bright="10000"/>
              </a:blip>
              <a:srcRect b="15487"/>
              <a:stretch>
                <a:fillRect/>
              </a:stretch>
            </p:blipFill>
            <p:spPr bwMode="auto">
              <a:xfrm>
                <a:off x="2195736" y="2780928"/>
                <a:ext cx="2592288" cy="2190808"/>
              </a:xfrm>
              <a:prstGeom prst="rect">
                <a:avLst/>
              </a:prstGeom>
              <a:noFill/>
              <a:scene3d>
                <a:camera prst="isometricOffAxis1Right"/>
                <a:lightRig rig="threePt" dir="t"/>
              </a:scene3d>
            </p:spPr>
          </p:pic>
        </p:grpSp>
        <p:sp>
          <p:nvSpPr>
            <p:cNvPr id="17" name="文字方塊 16"/>
            <p:cNvSpPr txBox="1"/>
            <p:nvPr userDrawn="1"/>
          </p:nvSpPr>
          <p:spPr>
            <a:xfrm>
              <a:off x="2725564" y="3933056"/>
              <a:ext cx="98234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3200" b="1" dirty="0" smtClean="0">
                  <a:latin typeface="AR CENA" pitchFamily="2" charset="0"/>
                </a:rPr>
                <a:t>PTT</a:t>
              </a:r>
              <a:endParaRPr lang="zh-TW" altLang="en-US" sz="3200" b="1" dirty="0">
                <a:latin typeface="AR CENA" pitchFamily="2" charset="0"/>
              </a:endParaRPr>
            </a:p>
          </p:txBody>
        </p:sp>
      </p:grpSp>
      <p:pic>
        <p:nvPicPr>
          <p:cNvPr id="41" name="Picture 4"/>
          <p:cNvPicPr>
            <a:picLocks noChangeAspect="1" noChangeArrowheads="1"/>
          </p:cNvPicPr>
          <p:nvPr userDrawn="1"/>
        </p:nvPicPr>
        <p:blipFill>
          <a:blip r:embed="rId9" cstate="print">
            <a:clrChange>
              <a:clrFrom>
                <a:srgbClr val="9B6A53"/>
              </a:clrFrom>
              <a:clrTo>
                <a:srgbClr val="9B6A53">
                  <a:alpha val="0"/>
                </a:srgbClr>
              </a:clrTo>
            </a:clrChange>
            <a:duotone>
              <a:prstClr val="black"/>
              <a:schemeClr val="accent3">
                <a:tint val="45000"/>
                <a:satMod val="400000"/>
              </a:schemeClr>
            </a:duotone>
            <a:lum bright="10000"/>
          </a:blip>
          <a:srcRect/>
          <a:stretch>
            <a:fillRect/>
          </a:stretch>
        </p:blipFill>
        <p:spPr bwMode="auto">
          <a:xfrm flipH="1">
            <a:off x="3491880" y="3068960"/>
            <a:ext cx="1008112" cy="746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" name="群組 47"/>
          <p:cNvGrpSpPr/>
          <p:nvPr userDrawn="1"/>
        </p:nvGrpSpPr>
        <p:grpSpPr>
          <a:xfrm flipH="1">
            <a:off x="8100392" y="6281936"/>
            <a:ext cx="792088" cy="576064"/>
            <a:chOff x="4387948" y="4941168"/>
            <a:chExt cx="1984252" cy="1440160"/>
          </a:xfrm>
        </p:grpSpPr>
        <p:pic>
          <p:nvPicPr>
            <p:cNvPr id="45" name="Picture 7"/>
            <p:cNvPicPr>
              <a:picLocks noChangeAspect="1" noChangeArrowheads="1"/>
            </p:cNvPicPr>
            <p:nvPr userDrawn="1"/>
          </p:nvPicPr>
          <p:blipFill>
            <a:blip r:embed="rId10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10000"/>
            </a:blip>
            <a:srcRect r="37434"/>
            <a:stretch>
              <a:fillRect/>
            </a:stretch>
          </p:blipFill>
          <p:spPr bwMode="auto">
            <a:xfrm>
              <a:off x="4387948" y="5185457"/>
              <a:ext cx="792088" cy="1114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32" name="Picture 8"/>
            <p:cNvPicPr>
              <a:picLocks noChangeAspect="1" noChangeArrowheads="1"/>
            </p:cNvPicPr>
            <p:nvPr userDrawn="1"/>
          </p:nvPicPr>
          <p:blipFill>
            <a:blip r:embed="rId11" cstate="print">
              <a:lum bright="10000"/>
            </a:blip>
            <a:srcRect/>
            <a:stretch>
              <a:fillRect/>
            </a:stretch>
          </p:blipFill>
          <p:spPr bwMode="auto">
            <a:xfrm flipH="1">
              <a:off x="4716016" y="4941168"/>
              <a:ext cx="1656184" cy="14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53" name="Picture 4" descr="https://fbcdn-sphotos-b-a.akamaihd.net/hphotos-ak-xpf1/v/t34.0-12/12207927_1178415052172555_406852732_n.jpg?oh=456cb2cf7ce180928996a0732dcb41b5&amp;oe=5653C75B&amp;__gda__=1448407307_4c4f8dcd73cd9d467b5b007f752fef90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6002" t="15426" r="39983" b="20299"/>
          <a:stretch>
            <a:fillRect/>
          </a:stretch>
        </p:blipFill>
        <p:spPr bwMode="auto">
          <a:xfrm>
            <a:off x="3779912" y="1052736"/>
            <a:ext cx="888071" cy="822288"/>
          </a:xfrm>
          <a:prstGeom prst="rect">
            <a:avLst/>
          </a:prstGeom>
          <a:noFill/>
        </p:spPr>
      </p:pic>
      <p:sp>
        <p:nvSpPr>
          <p:cNvPr id="55" name="圓角矩形 54"/>
          <p:cNvSpPr/>
          <p:nvPr userDrawn="1"/>
        </p:nvSpPr>
        <p:spPr>
          <a:xfrm>
            <a:off x="3491880" y="548680"/>
            <a:ext cx="5652120" cy="1872208"/>
          </a:xfrm>
          <a:prstGeom prst="roundRe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8" name="圓角矩形 57"/>
          <p:cNvSpPr/>
          <p:nvPr userDrawn="1"/>
        </p:nvSpPr>
        <p:spPr>
          <a:xfrm>
            <a:off x="3347864" y="3140968"/>
            <a:ext cx="5796136" cy="3168352"/>
          </a:xfrm>
          <a:prstGeom prst="roundRect">
            <a:avLst/>
          </a:prstGeom>
          <a:solidFill>
            <a:schemeClr val="bg1">
              <a:alpha val="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49" name="群組 48"/>
          <p:cNvGrpSpPr/>
          <p:nvPr userDrawn="1"/>
        </p:nvGrpSpPr>
        <p:grpSpPr>
          <a:xfrm>
            <a:off x="3059832" y="5229200"/>
            <a:ext cx="1944216" cy="1440160"/>
            <a:chOff x="4387948" y="4941168"/>
            <a:chExt cx="1984252" cy="1440160"/>
          </a:xfrm>
        </p:grpSpPr>
        <p:pic>
          <p:nvPicPr>
            <p:cNvPr id="50" name="Picture 7"/>
            <p:cNvPicPr>
              <a:picLocks noChangeAspect="1" noChangeArrowheads="1"/>
            </p:cNvPicPr>
            <p:nvPr userDrawn="1"/>
          </p:nvPicPr>
          <p:blipFill>
            <a:blip r:embed="rId1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lum bright="10000"/>
            </a:blip>
            <a:srcRect r="37434"/>
            <a:stretch>
              <a:fillRect/>
            </a:stretch>
          </p:blipFill>
          <p:spPr bwMode="auto">
            <a:xfrm>
              <a:off x="4387948" y="5185457"/>
              <a:ext cx="792088" cy="1114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12700"/>
            </a:effectLst>
          </p:spPr>
        </p:pic>
        <p:pic>
          <p:nvPicPr>
            <p:cNvPr id="51" name="Picture 8"/>
            <p:cNvPicPr>
              <a:picLocks noChangeAspect="1" noChangeArrowheads="1"/>
            </p:cNvPicPr>
            <p:nvPr userDrawn="1"/>
          </p:nvPicPr>
          <p:blipFill>
            <a:blip r:embed="rId14" cstate="print">
              <a:lum bright="10000"/>
            </a:blip>
            <a:srcRect/>
            <a:stretch>
              <a:fillRect/>
            </a:stretch>
          </p:blipFill>
          <p:spPr bwMode="auto">
            <a:xfrm flipH="1">
              <a:off x="4716016" y="4941168"/>
              <a:ext cx="1656184" cy="14401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softEdge rad="12700"/>
            </a:effectLst>
          </p:spPr>
        </p:pic>
      </p:grpSp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15" cstate="print">
            <a:clrChange>
              <a:clrFrom>
                <a:srgbClr val="9B6A53"/>
              </a:clrFrom>
              <a:clrTo>
                <a:srgbClr val="9B6A53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 flipH="1">
            <a:off x="323528" y="0"/>
            <a:ext cx="3384376" cy="250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" name="標題 1"/>
          <p:cNvSpPr>
            <a:spLocks noGrp="1"/>
          </p:cNvSpPr>
          <p:nvPr>
            <p:ph type="title" hasCustomPrompt="1"/>
          </p:nvPr>
        </p:nvSpPr>
        <p:spPr>
          <a:xfrm>
            <a:off x="4860032" y="2924944"/>
            <a:ext cx="3347864" cy="8367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單元名稱</a:t>
            </a:r>
            <a:endParaRPr lang="zh-TW" altLang="en-US" dirty="0"/>
          </a:p>
        </p:txBody>
      </p:sp>
      <p:sp>
        <p:nvSpPr>
          <p:cNvPr id="46" name="文字版面配置區 45"/>
          <p:cNvSpPr>
            <a:spLocks noGrp="1"/>
          </p:cNvSpPr>
          <p:nvPr>
            <p:ph type="body" sz="quarter" idx="10" hasCustomPrompt="1"/>
          </p:nvPr>
        </p:nvSpPr>
        <p:spPr>
          <a:xfrm>
            <a:off x="3648807" y="984023"/>
            <a:ext cx="5364088" cy="936625"/>
          </a:xfrm>
        </p:spPr>
        <p:txBody>
          <a:bodyPr>
            <a:noAutofit/>
          </a:bodyPr>
          <a:lstStyle>
            <a:lvl1pPr algn="ctr">
              <a:buNone/>
              <a:defRPr sz="54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pPr lvl="0"/>
            <a:r>
              <a:rPr lang="zh-TW" altLang="en-US" dirty="0" smtClean="0"/>
              <a:t>課程標題</a:t>
            </a:r>
            <a:endParaRPr lang="zh-TW" altLang="en-US" dirty="0"/>
          </a:p>
        </p:txBody>
      </p:sp>
      <p:sp>
        <p:nvSpPr>
          <p:cNvPr id="44" name="文字版面配置區 43"/>
          <p:cNvSpPr>
            <a:spLocks noGrp="1"/>
          </p:cNvSpPr>
          <p:nvPr>
            <p:ph type="body" sz="quarter" idx="11" hasCustomPrompt="1"/>
          </p:nvPr>
        </p:nvSpPr>
        <p:spPr>
          <a:xfrm>
            <a:off x="4860032" y="4149080"/>
            <a:ext cx="3384376" cy="792163"/>
          </a:xfr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zh-TW" altLang="en-US" sz="3600" b="1" kern="1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lvl="0"/>
            <a:r>
              <a:rPr lang="zh-TW" altLang="en-US" dirty="0" smtClean="0"/>
              <a:t>授課老師</a:t>
            </a:r>
            <a:endParaRPr lang="zh-TW" altLang="en-US" dirty="0"/>
          </a:p>
        </p:txBody>
      </p:sp>
      <p:sp>
        <p:nvSpPr>
          <p:cNvPr id="52" name="文字版面配置區 51"/>
          <p:cNvSpPr>
            <a:spLocks noGrp="1"/>
          </p:cNvSpPr>
          <p:nvPr>
            <p:ph type="body" sz="quarter" idx="12" hasCustomPrompt="1"/>
          </p:nvPr>
        </p:nvSpPr>
        <p:spPr>
          <a:xfrm>
            <a:off x="4860032" y="5373216"/>
            <a:ext cx="3456384" cy="720749"/>
          </a:xfrm>
        </p:spPr>
        <p:txBody>
          <a:bodyPr>
            <a:normAutofit/>
          </a:bodyPr>
          <a:lstStyle>
            <a:lvl1pPr algn="ctr">
              <a:buNone/>
              <a:defRPr lang="zh-TW" altLang="en-US" sz="3600" b="1" kern="1200" dirty="0" smtClean="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pPr lvl="0"/>
            <a:r>
              <a:rPr lang="zh-TW" altLang="en-US" dirty="0" smtClean="0"/>
              <a:t>助教名稱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上彎箭號 45"/>
          <p:cNvSpPr/>
          <p:nvPr userDrawn="1"/>
        </p:nvSpPr>
        <p:spPr>
          <a:xfrm flipH="1">
            <a:off x="-1116632" y="1268760"/>
            <a:ext cx="10729192" cy="558924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7" name="上彎箭號 46"/>
          <p:cNvSpPr/>
          <p:nvPr userDrawn="1"/>
        </p:nvSpPr>
        <p:spPr>
          <a:xfrm flipH="1">
            <a:off x="-612576" y="2060848"/>
            <a:ext cx="10260632" cy="450912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8" name="上彎箭號 47"/>
          <p:cNvSpPr/>
          <p:nvPr userDrawn="1"/>
        </p:nvSpPr>
        <p:spPr>
          <a:xfrm flipH="1">
            <a:off x="-252536" y="2924944"/>
            <a:ext cx="9937104" cy="3429000"/>
          </a:xfrm>
          <a:prstGeom prst="bentUpArrow">
            <a:avLst>
              <a:gd name="adj1" fmla="val 9429"/>
              <a:gd name="adj2" fmla="val 20891"/>
              <a:gd name="adj3" fmla="val 2067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31" name="內容版面配置區 2"/>
          <p:cNvSpPr>
            <a:spLocks noGrp="1"/>
          </p:cNvSpPr>
          <p:nvPr>
            <p:ph idx="1"/>
          </p:nvPr>
        </p:nvSpPr>
        <p:spPr>
          <a:xfrm>
            <a:off x="899592" y="1412776"/>
            <a:ext cx="8100392" cy="4353347"/>
          </a:xfrm>
          <a:solidFill>
            <a:schemeClr val="accent6">
              <a:lumMod val="60000"/>
              <a:lumOff val="40000"/>
              <a:alpha val="12000"/>
            </a:schemeClr>
          </a:solidFill>
        </p:spPr>
        <p:txBody>
          <a:bodyPr/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pic>
        <p:nvPicPr>
          <p:cNvPr id="35" name="Picture 3" descr="C:\Users\solopig123\Downloads\noun_108507_cc.png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5441" b="34880"/>
          <a:stretch>
            <a:fillRect/>
          </a:stretch>
        </p:blipFill>
        <p:spPr bwMode="auto">
          <a:xfrm>
            <a:off x="7596336" y="5661248"/>
            <a:ext cx="1390464" cy="690773"/>
          </a:xfrm>
          <a:prstGeom prst="rect">
            <a:avLst/>
          </a:prstGeom>
          <a:noFill/>
        </p:spPr>
      </p:pic>
      <p:grpSp>
        <p:nvGrpSpPr>
          <p:cNvPr id="36" name="群組 35"/>
          <p:cNvGrpSpPr/>
          <p:nvPr userDrawn="1"/>
        </p:nvGrpSpPr>
        <p:grpSpPr>
          <a:xfrm>
            <a:off x="0" y="0"/>
            <a:ext cx="9144000" cy="1196752"/>
            <a:chOff x="0" y="0"/>
            <a:chExt cx="9144000" cy="836712"/>
          </a:xfrm>
          <a:solidFill>
            <a:srgbClr val="51CCED"/>
          </a:solidFill>
        </p:grpSpPr>
        <p:sp>
          <p:nvSpPr>
            <p:cNvPr id="37" name="矩形 36"/>
            <p:cNvSpPr/>
            <p:nvPr userDrawn="1"/>
          </p:nvSpPr>
          <p:spPr>
            <a:xfrm>
              <a:off x="0" y="0"/>
              <a:ext cx="3203848" cy="83671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直角三角形 37"/>
            <p:cNvSpPr/>
            <p:nvPr userDrawn="1"/>
          </p:nvSpPr>
          <p:spPr>
            <a:xfrm flipV="1">
              <a:off x="3203848" y="0"/>
              <a:ext cx="1152128" cy="836712"/>
            </a:xfrm>
            <a:prstGeom prst="rt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9" name="矩形 38"/>
            <p:cNvSpPr/>
            <p:nvPr userDrawn="1"/>
          </p:nvSpPr>
          <p:spPr>
            <a:xfrm>
              <a:off x="4067944" y="0"/>
              <a:ext cx="5076056" cy="1886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40" name="標題 1"/>
          <p:cNvSpPr>
            <a:spLocks noGrp="1"/>
          </p:cNvSpPr>
          <p:nvPr>
            <p:ph type="title"/>
          </p:nvPr>
        </p:nvSpPr>
        <p:spPr>
          <a:xfrm>
            <a:off x="0" y="188640"/>
            <a:ext cx="3347864" cy="836712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標楷體" pitchFamily="65" charset="-120"/>
                <a:ea typeface="標楷體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pic>
        <p:nvPicPr>
          <p:cNvPr id="41" name="Picture 2" descr="C:\Users\solopig123\Downloads\noun_192573_cc.png"/>
          <p:cNvPicPr>
            <a:picLocks noChangeAspect="1" noChangeArrowheads="1"/>
          </p:cNvPicPr>
          <p:nvPr userDrawn="1"/>
        </p:nvPicPr>
        <p:blipFill>
          <a:blip r:embed="rId3" cstate="print">
            <a:lum bright="20000"/>
          </a:blip>
          <a:srcRect b="13281"/>
          <a:stretch>
            <a:fillRect/>
          </a:stretch>
        </p:blipFill>
        <p:spPr bwMode="auto">
          <a:xfrm>
            <a:off x="7092280" y="4828979"/>
            <a:ext cx="2339752" cy="20290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452320" y="3933056"/>
            <a:ext cx="169168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09DF1-C8C8-4FD2-8CF2-DB6A0FE29A1E}" type="datetimeFigureOut">
              <a:rPr lang="zh-TW" altLang="en-US" smtClean="0"/>
              <a:pPr/>
              <a:t>2016/3/20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C2920-AAF2-43C9-86E1-A496D32E08FA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3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4Ol54DS20I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Q03tzuMs6g" TargetMode="External"/><Relationship Id="rId2" Type="http://schemas.openxmlformats.org/officeDocument/2006/relationships/hyperlink" Target="https://www.youtube.com/watch?v=9w9Sv8LPubU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6cKxe4-k2o" TargetMode="External"/><Relationship Id="rId2" Type="http://schemas.openxmlformats.org/officeDocument/2006/relationships/hyperlink" Target="https://www.youtube.com/watch?v=fJPM7ENCZ5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vNQtDFfMZE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JQn7itlp0I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211960" y="2664259"/>
            <a:ext cx="4896544" cy="1844861"/>
          </a:xfrm>
        </p:spPr>
        <p:txBody>
          <a:bodyPr/>
          <a:lstStyle/>
          <a:p>
            <a:pPr>
              <a:defRPr/>
            </a:pPr>
            <a:r>
              <a:rPr lang="zh-TW" altLang="en-US" sz="66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網路世界的</a:t>
            </a:r>
            <a:r>
              <a:rPr lang="zh-TW" altLang="en-US" sz="66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公共問題</a:t>
            </a:r>
            <a:endParaRPr lang="zh-TW" altLang="en-US" sz="6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0"/>
          </p:nvPr>
        </p:nvSpPr>
        <p:spPr>
          <a:xfrm>
            <a:off x="4667610" y="692696"/>
            <a:ext cx="4440894" cy="1299960"/>
          </a:xfrm>
        </p:spPr>
        <p:txBody>
          <a:bodyPr/>
          <a:lstStyle/>
          <a:p>
            <a:pPr algn="l"/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國立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臺北商業大學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en-US" altLang="zh-TW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104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</a:t>
            </a:r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度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</a:t>
            </a:r>
            <a:r>
              <a:rPr lang="en-US" altLang="zh-TW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700" dirty="0" smtClean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學期選修通識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l"/>
            <a:r>
              <a:rPr lang="zh-TW" altLang="en-US" sz="2700" dirty="0">
                <a:solidFill>
                  <a:srgbClr val="0000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網路民主與公共論壇</a:t>
            </a:r>
            <a:endParaRPr lang="en-US" altLang="zh-TW" sz="2700" dirty="0">
              <a:solidFill>
                <a:srgbClr val="0000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12"/>
          </p:nvPr>
        </p:nvSpPr>
        <p:spPr>
          <a:xfrm>
            <a:off x="3203848" y="4941168"/>
            <a:ext cx="5904656" cy="1454428"/>
          </a:xfrm>
        </p:spPr>
        <p:txBody>
          <a:bodyPr>
            <a:noAutofit/>
          </a:bodyPr>
          <a:lstStyle/>
          <a:p>
            <a:pPr algn="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授課教師：陳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閔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翔  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識教育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中心助理教授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教學助理：傅馨瑩、陳羿蓁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r"/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2016.3.23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版面配置區 4"/>
          <p:cNvSpPr>
            <a:spLocks noGrp="1"/>
          </p:cNvSpPr>
          <p:nvPr>
            <p:ph type="body" sz="quarter" idx="12"/>
          </p:nvPr>
        </p:nvSpPr>
        <p:spPr>
          <a:xfrm>
            <a:off x="1619672" y="6417688"/>
            <a:ext cx="6552728" cy="1454428"/>
          </a:xfrm>
        </p:spPr>
        <p:txBody>
          <a:bodyPr>
            <a:noAutofit/>
          </a:bodyPr>
          <a:lstStyle/>
          <a:p>
            <a:pPr algn="r"/>
            <a:r>
              <a:rPr lang="zh-TW" altLang="en-US" sz="2100" dirty="0" smtClean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zh-TW" altLang="en-US" sz="2100" dirty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課程由</a:t>
            </a:r>
            <a:r>
              <a:rPr lang="zh-TW" altLang="en-US" sz="2100" dirty="0" smtClean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教育部通識課程革新計畫所</a:t>
            </a:r>
            <a:r>
              <a:rPr lang="zh-TW" altLang="en-US" sz="2100" dirty="0">
                <a:solidFill>
                  <a:srgbClr val="EE3E3E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支持</a:t>
            </a:r>
            <a:endParaRPr lang="en-US" altLang="zh-TW" sz="2100" dirty="0">
              <a:solidFill>
                <a:srgbClr val="EE3E3E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6577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920880" cy="504056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公共領域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：是介於私人自主與公共權威間的領域，它是各種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公眾聚會場所的總稱→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公民可以在此空間對政府或重大政策提出意見、批判與建議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如校園廣場、凱達格蘭大道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網路的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公共性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：公共論壇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(Forum)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或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廣場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，可由政府提供或公民自發聚集。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例如     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肥皂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箱文化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，道路、人行道、公園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等     都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是公共空間。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三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網路的公共性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36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4353347"/>
          </a:xfrm>
        </p:spPr>
        <p:txBody>
          <a:bodyPr/>
          <a:lstStyle/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有限度公共論壇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：限定某些特定身份或特定議題始能使用，例如學校活動中心原則上僅供該校學生使用。爭議領域包括醫院？機場？軍事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重地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阿帕契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？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立法院？總統官邸？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特徵：自由的、開放的 、理性的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、       辯論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的與批判性的。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公共性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vs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私有性：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臉書具公共性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三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網路的公共性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0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511256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en-US" altLang="zh-TW" sz="3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1.</a:t>
            </a:r>
            <a:r>
              <a:rPr lang="zh-TW" altLang="en-US" sz="38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民主： </a:t>
            </a:r>
            <a:endParaRPr lang="zh-TW" altLang="en-US" sz="38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開放性：身份</a:t>
            </a:r>
            <a:r>
              <a:rPr lang="en-US" altLang="zh-TW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ID</a:t>
            </a: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、使用權限、資訊流通</a:t>
            </a:r>
            <a:r>
              <a:rPr lang="en-US" altLang="zh-TW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紙本</a:t>
            </a:r>
            <a:r>
              <a:rPr lang="en-US" altLang="zh-TW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vs</a:t>
            </a: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電子，報紙與電子報</a:t>
            </a:r>
            <a:r>
              <a:rPr lang="en-US" altLang="zh-TW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sz="3800" b="1" dirty="0" smtClean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sz="3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網路數位科技傳播民主</a:t>
            </a:r>
            <a:r>
              <a:rPr lang="en-US" altLang="zh-TW" sz="3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(2015320</a:t>
            </a:r>
            <a:r>
              <a:rPr lang="zh-TW" altLang="en-US" sz="3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新</a:t>
            </a:r>
            <a:r>
              <a:rPr lang="zh-TW" altLang="en-US" sz="3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唐人</a:t>
            </a:r>
            <a:r>
              <a:rPr lang="en-US" altLang="zh-TW" sz="3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38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6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2"/>
              </a:rPr>
              <a:t>https</a:t>
            </a:r>
            <a:r>
              <a:rPr lang="en-US" altLang="zh-TW" sz="26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2"/>
              </a:rPr>
              <a:t>://</a:t>
            </a:r>
            <a:r>
              <a:rPr lang="en-US" altLang="zh-TW" sz="26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2"/>
              </a:rPr>
              <a:t>www.youtube.com/watch?v=M4Ol54DS20I</a:t>
            </a:r>
            <a:endParaRPr lang="en-US" altLang="zh-TW" sz="2600" b="1" dirty="0" smtClean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平等</a:t>
            </a: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性</a:t>
            </a:r>
            <a:r>
              <a:rPr lang="en-US" altLang="zh-TW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無階級性</a:t>
            </a:r>
            <a:r>
              <a:rPr lang="en-US" altLang="zh-TW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：從</a:t>
            </a:r>
            <a:r>
              <a:rPr lang="zh-TW" altLang="en-US" sz="3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人人平等</a:t>
            </a:r>
            <a:r>
              <a:rPr lang="en-US" altLang="zh-TW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上網平台</a:t>
            </a:r>
            <a:r>
              <a:rPr lang="en-US" altLang="zh-TW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使用接近權</a:t>
            </a:r>
            <a:r>
              <a:rPr lang="en-US" altLang="zh-TW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=</a:t>
            </a:r>
            <a:r>
              <a:rPr lang="zh-TW" altLang="en-US" sz="3800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進用權</a:t>
            </a:r>
            <a:r>
              <a:rPr lang="en-US" altLang="zh-TW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到</a:t>
            </a:r>
            <a:r>
              <a:rPr lang="zh-TW" altLang="en-US" sz="38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人人自由</a:t>
            </a:r>
            <a:r>
              <a:rPr lang="en-US" altLang="zh-TW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以誰為主</a:t>
            </a:r>
            <a:r>
              <a:rPr lang="en-US" altLang="zh-TW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?</a:t>
            </a: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主權者等於使用者</a:t>
            </a:r>
            <a:r>
              <a:rPr lang="en-US" altLang="zh-TW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sz="3800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sz="38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多元性與透明性</a:t>
            </a:r>
            <a:r>
              <a:rPr lang="zh-TW" altLang="en-US" sz="38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sz="3800" b="1" dirty="0" smtClean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四  網路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上的公共問題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588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848872" cy="4353347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2.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法律： </a:t>
            </a:r>
            <a:endParaRPr lang="zh-TW" altLang="en-US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規範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性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原則→規則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：有法可管？法的界限？道德原則與法律規則。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網路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匿名罵人當心觸法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20150423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民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視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2"/>
              </a:rPr>
              <a:t>https</a:t>
            </a:r>
            <a:r>
              <a:rPr lang="en-US" altLang="zh-TW" sz="24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2"/>
              </a:rPr>
              <a:t>://</a:t>
            </a:r>
            <a:r>
              <a:rPr lang="en-US" altLang="zh-TW" sz="24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2"/>
              </a:rPr>
              <a:t>www.youtube.com/watch?v=9w9Sv8LPubU</a:t>
            </a:r>
            <a:endParaRPr lang="en-US" altLang="zh-TW" sz="2400" b="1" dirty="0" smtClean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有效性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：與真實世界的差異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停權？罰幣？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Fb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偷菜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盜用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line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點數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的侵權爭議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刑大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隊長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LINE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發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詐買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點數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(2015429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民視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en-US" altLang="zh-TW" sz="25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https</a:t>
            </a:r>
            <a:r>
              <a:rPr lang="en-US" altLang="zh-TW" sz="25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://</a:t>
            </a:r>
            <a:r>
              <a:rPr lang="en-US" altLang="zh-TW" sz="25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hlinkClick r:id="rId3"/>
              </a:rPr>
              <a:t>www.youtube.com/watch?v=aQ03tzuMs6g</a:t>
            </a:r>
            <a:endParaRPr lang="en-US" altLang="zh-TW" sz="25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</a:pPr>
            <a:endParaRPr lang="zh-TW" altLang="en-US" sz="2400" b="1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四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網路上的公共問題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88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04856" cy="504056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  <a:defRPr/>
            </a:pP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3.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社會： </a:t>
            </a:r>
            <a:endParaRPr lang="zh-TW" altLang="en-US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功能性：媒體、代議民主之外的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生活世界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途徑、強調經濟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效率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便利性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社會結構轉型：資本主義的中心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vs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邊陲→少數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弱勢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特殊性容易被看見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忽略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)→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教育性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：示範、批判行動與學習自由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集體行動的邏輯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社會行動的關鍵在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資訊精確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，集體力量的策略與持續→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賦權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(empower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四  網路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上的公共問題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19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848872" cy="4968552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4.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倫理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網路道德性：公德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駭客倫理與資訊時代精神：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1.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工作倫理：使用電腦的態度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最佳化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2.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金錢倫理：資源分享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vs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資訊持有的新經濟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微軟的壟斷策略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3.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網路倫理</a:t>
            </a:r>
            <a:r>
              <a:rPr lang="en-US" altLang="zh-TW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(network ethic)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：言論自由與</a:t>
            </a:r>
            <a:r>
              <a:rPr lang="en-US" altLang="zh-TW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資訊</a:t>
            </a:r>
            <a:r>
              <a:rPr lang="en-US" altLang="zh-TW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隱私權。</a:t>
            </a:r>
            <a:endParaRPr lang="en-US" altLang="zh-TW" b="1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真實性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本真性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：誠實、互惠與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承諾。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四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網路上的公共問題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4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04856" cy="518457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  <a:defRPr/>
            </a:pP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5.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自由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自治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 </a:t>
            </a:r>
            <a:endParaRPr lang="zh-TW" altLang="en-US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思想自由：有思考自由才有尊嚴。意志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(will)vs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心智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(mind)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賴床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熬夜打怪是意志薄弱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?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還是理性思考的結果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參閱：課堂省話王  網路意見王剪報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表達自由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說話的自由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：語言的目的。惡意言語、仇恨性或傷害性言論。 </a:t>
            </a: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行動自由：身體自由與行動自由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逛網站的自由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翻牆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四  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網路上的公共問題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490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27584" y="1340768"/>
            <a:ext cx="7812360" cy="511256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網際網路新媒介出現，造成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傳播革命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同時也造成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民主革命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新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型態公民參與有效要素：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大而清楚的議題，具體有效行動</a:t>
            </a:r>
            <a:r>
              <a:rPr lang="en-US" altLang="zh-TW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領導力</a:t>
            </a:r>
            <a:r>
              <a:rPr lang="en-US" altLang="zh-TW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，通用的網路社群工具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→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真實世界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去落實。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2008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野草莓學運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(2008/11/10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三立新聞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en-US" altLang="zh-TW" sz="19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2"/>
              </a:rPr>
              <a:t>https</a:t>
            </a:r>
            <a:r>
              <a:rPr lang="en-US" altLang="zh-TW" sz="19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2"/>
              </a:rPr>
              <a:t>://www.youtube.com/watch?v=fJPM7ENCZ5M</a:t>
            </a:r>
            <a:endParaRPr lang="en-US" altLang="zh-TW" sz="1900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buFont typeface="Wingdings" pitchFamily="2" charset="2"/>
              <a:buChar char="l"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2011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茉莉花革命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(2012/1/2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年代新聞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3"/>
              </a:rPr>
              <a:t>https</a:t>
            </a: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3"/>
              </a:rPr>
              <a:t>://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3"/>
              </a:rPr>
              <a:t>www.youtube.com/watch?v=D6cKxe4-k2o</a:t>
            </a:r>
            <a:endParaRPr lang="en-US" altLang="zh-TW" sz="3200" b="1" dirty="0" smtClean="0">
              <a:latin typeface="微軟正黑體" pitchFamily="34" charset="-120"/>
              <a:ea typeface="微軟正黑體" pitchFamily="34" charset="-120"/>
            </a:endParaRPr>
          </a:p>
          <a:p>
            <a:pPr marL="0" lvl="1" indent="-571500">
              <a:buFont typeface="Wingdings" panose="05000000000000000000" pitchFamily="2" charset="2"/>
              <a:buChar char="l"/>
            </a:pPr>
            <a:endParaRPr lang="en-US" altLang="zh-TW" sz="32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5" name="標題 2"/>
          <p:cNvSpPr txBox="1">
            <a:spLocks/>
          </p:cNvSpPr>
          <p:nvPr/>
        </p:nvSpPr>
        <p:spPr>
          <a:xfrm>
            <a:off x="611560" y="188640"/>
            <a:ext cx="802838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五  網路公民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運動 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78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8064896" cy="53285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l"/>
            </a:pP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2013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大埔事件、洪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仲丘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事件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練兵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、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2014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太陽花學運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實戰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到五都市長選舉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完成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：網路動員集大成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(2014/12/1TVBS) </a:t>
            </a:r>
            <a:r>
              <a:rPr lang="en-US" altLang="zh-TW" sz="2000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2"/>
              </a:rPr>
              <a:t>https://www.youtube.com/watch?v=-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  <a:hlinkClick r:id="rId2"/>
              </a:rPr>
              <a:t>vNQtDFfMZE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媒介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的轉換：廣播→電視→網路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電腦→智慧型手機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平版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→？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>
              <a:buFont typeface="Wingdings" pitchFamily="2" charset="2"/>
              <a:buChar char="l"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小結：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網路幫助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我們更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民主，拉近            距離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，而非拉遠距離。但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，是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嗎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？           有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可能嗎？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還是只是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曇花一現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？</a:t>
            </a:r>
            <a:endParaRPr lang="en-US" altLang="zh-TW" b="1" dirty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buFont typeface="Wingdings" pitchFamily="2" charset="2"/>
              <a:buChar char="l"/>
            </a:pP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 txBox="1">
            <a:spLocks/>
          </p:cNvSpPr>
          <p:nvPr/>
        </p:nvSpPr>
        <p:spPr>
          <a:xfrm>
            <a:off x="611560" y="188640"/>
            <a:ext cx="802838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五  網路公民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運動 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68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340768"/>
            <a:ext cx="7776864" cy="5184576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文化：任何資訊革命會伴隨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文化轉型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。革命性的科技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創新來自於思考。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民主文化是一種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公民文化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。網路文化也是一種公民文化。網路是主流文化還是一種次文化？我們拭目以待。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小結：</a:t>
            </a:r>
            <a:r>
              <a:rPr lang="zh-TW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網路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不能</a:t>
            </a:r>
            <a:r>
              <a:rPr lang="zh-TW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為所欲為，民主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也</a:t>
            </a:r>
            <a:r>
              <a:rPr lang="zh-TW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不能為所欲為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。我們鼓勵的是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，在</a:t>
            </a:r>
            <a:r>
              <a:rPr lang="zh-TW" altLang="en-US" b="1" dirty="0" smtClean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法律規範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下，</a:t>
            </a:r>
            <a:r>
              <a:rPr lang="zh-TW" altLang="zh-TW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網路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的「</a:t>
            </a:r>
            <a:r>
              <a:rPr lang="zh-TW" altLang="zh-TW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為所欲為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」做為創意來源→文化創意的根源。</a:t>
            </a:r>
          </a:p>
          <a:p>
            <a:pPr>
              <a:buFont typeface="Wingdings" pitchFamily="2" charset="2"/>
              <a:buChar char="l"/>
            </a:pPr>
            <a:endParaRPr lang="en-US" altLang="zh-TW" b="1" dirty="0" smtClean="0">
              <a:solidFill>
                <a:srgbClr val="0000CC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標題 2"/>
          <p:cNvSpPr txBox="1">
            <a:spLocks/>
          </p:cNvSpPr>
          <p:nvPr/>
        </p:nvSpPr>
        <p:spPr>
          <a:xfrm>
            <a:off x="539552" y="188640"/>
            <a:ext cx="802838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1" kern="1200">
                <a:solidFill>
                  <a:schemeClr val="bg1"/>
                </a:solidFill>
                <a:latin typeface="標楷體" pitchFamily="65" charset="-120"/>
                <a:ea typeface="標楷體" pitchFamily="65" charset="-120"/>
                <a:cs typeface="+mj-cs"/>
              </a:defRPr>
            </a:lvl1pPr>
          </a:lstStyle>
          <a:p>
            <a:r>
              <a:rPr lang="zh-TW" altLang="en-US" sz="440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結語  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網路公民</a:t>
            </a:r>
            <a:r>
              <a:rPr lang="en-US" altLang="zh-TW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民主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文化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69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1187624" y="1556792"/>
            <a:ext cx="4104456" cy="43533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有政府終究勝於無政府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……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故為國家長治久安計，不能不為設永久生存之法。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 marL="0" indent="0" algn="r">
              <a:buNone/>
            </a:pPr>
            <a:r>
              <a:rPr lang="zh-TW" altLang="en-US" sz="2800" b="1" dirty="0">
                <a:latin typeface="微軟正黑體" pitchFamily="34" charset="-120"/>
                <a:ea typeface="微軟正黑體" pitchFamily="34" charset="-120"/>
              </a:rPr>
              <a:t>～</a:t>
            </a:r>
            <a:r>
              <a:rPr lang="zh-TW" altLang="zh-TW" sz="2800" b="1" dirty="0">
                <a:latin typeface="微軟正黑體" pitchFamily="34" charset="-120"/>
                <a:ea typeface="微軟正黑體" pitchFamily="34" charset="-120"/>
              </a:rPr>
              <a:t>霍布</a:t>
            </a:r>
            <a:r>
              <a:rPr lang="zh-TW" altLang="zh-TW" sz="2800" b="1" dirty="0" smtClean="0">
                <a:latin typeface="微軟正黑體" pitchFamily="34" charset="-120"/>
                <a:ea typeface="微軟正黑體" pitchFamily="34" charset="-120"/>
              </a:rPr>
              <a:t>斯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《</a:t>
            </a:r>
            <a:r>
              <a:rPr lang="zh-TW" altLang="en-US" sz="2800" b="1" dirty="0" smtClean="0">
                <a:latin typeface="微軟正黑體" pitchFamily="34" charset="-120"/>
                <a:ea typeface="微軟正黑體" pitchFamily="34" charset="-120"/>
              </a:rPr>
              <a:t>利維坦</a:t>
            </a: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》</a:t>
            </a:r>
          </a:p>
          <a:p>
            <a:pPr marL="0" indent="0" algn="r">
              <a:buNone/>
            </a:pPr>
            <a:r>
              <a:rPr lang="en-US" altLang="zh-TW" sz="2800" b="1" dirty="0" smtClean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en-US" altLang="zh-TW" sz="2800" b="1" dirty="0">
                <a:latin typeface="微軟正黑體" pitchFamily="34" charset="-120"/>
                <a:ea typeface="微軟正黑體" pitchFamily="34" charset="-120"/>
              </a:rPr>
              <a:t>T. Hobbes,1588-1679)</a:t>
            </a:r>
          </a:p>
          <a:p>
            <a:pPr marL="0" indent="0" algn="r">
              <a:buNone/>
            </a:pPr>
            <a:endParaRPr lang="en-US" altLang="zh-TW" sz="2000" b="1" dirty="0">
              <a:latin typeface="微軟正黑體" pitchFamily="34" charset="-120"/>
              <a:ea typeface="微軟正黑體" pitchFamily="34" charset="-120"/>
            </a:endParaRPr>
          </a:p>
        </p:txBody>
      </p:sp>
      <p:pic>
        <p:nvPicPr>
          <p:cNvPr id="1026" name="Picture 2" descr="C:\Users\5368\Desktop\Leviathan_by_Thomas_Hobb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771" y="0"/>
            <a:ext cx="38732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08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683568" y="1556792"/>
            <a:ext cx="8100392" cy="435334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謝謝</a:t>
            </a:r>
            <a:r>
              <a:rPr lang="zh-TW" altLang="en-US" sz="4000" b="1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聆聽    問題討論</a:t>
            </a:r>
            <a:endParaRPr lang="en-US" altLang="zh-TW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 algn="ctr">
              <a:buNone/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Thank you for your attention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</a:p>
          <a:p>
            <a:endParaRPr lang="zh-TW" alt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6470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268760"/>
            <a:ext cx="7776864" cy="5472608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當民主遇到網路：網路興起影響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民主參與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，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政府運作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以及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公民行動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方式。</a:t>
            </a:r>
            <a:endParaRPr lang="en-US" altLang="zh-TW" b="1" dirty="0" smtClean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太陽花</a:t>
            </a:r>
            <a:r>
              <a:rPr lang="en-US" altLang="zh-TW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周年喚醒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公民意識</a:t>
            </a:r>
            <a:r>
              <a:rPr lang="en-US" altLang="zh-TW" sz="28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(2016317TVBS) </a:t>
            </a:r>
            <a:r>
              <a:rPr lang="en-US" altLang="zh-TW" sz="2400" b="1" dirty="0">
                <a:latin typeface="微軟正黑體" panose="020B0604030504040204" pitchFamily="34" charset="-120"/>
                <a:ea typeface="微軟正黑體" panose="020B0604030504040204" pitchFamily="34" charset="-120"/>
                <a:hlinkClick r:id="rId2"/>
              </a:rPr>
              <a:t>https://www.youtube.com/watch?v=sJQn7itlp0I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  <a:defRPr/>
            </a:pP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兩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個因素使然：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marL="0" indent="0" algn="just">
              <a:spcBef>
                <a:spcPts val="600"/>
              </a:spcBef>
              <a:buNone/>
              <a:defRPr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1.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資訊連結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網路是新馬路，網狀串連，衝擊封閉社會，如中國大陸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北韓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marL="0" indent="0" algn="just">
              <a:spcBef>
                <a:spcPts val="600"/>
              </a:spcBef>
              <a:buNone/>
              <a:defRPr/>
            </a:pP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 2.</a:t>
            </a: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科技興起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不斷創新的通訊傳播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方式：</a:t>
            </a:r>
            <a:r>
              <a:rPr lang="en-US" altLang="zh-TW" b="1" dirty="0" err="1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bbs</a:t>
            </a:r>
            <a:r>
              <a:rPr lang="en-US" altLang="zh-TW" b="1" dirty="0" err="1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→msn→</a:t>
            </a:r>
            <a:r>
              <a:rPr lang="en-US" altLang="zh-TW" b="1" dirty="0" err="1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facebook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+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智慧型手機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→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？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一  網路的可能</a:t>
            </a:r>
            <a:r>
              <a:rPr lang="en-US" altLang="zh-TW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/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不可能 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58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76864" cy="504056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全球資訊網</a:t>
            </a:r>
            <a:r>
              <a:rPr lang="en-US" altLang="zh-TW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</a:rPr>
              <a:t>(World Wide Web)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建立網際網路之基礎，促成網路公民的興起：大量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資訊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得以儲存、傳輸與共享。</a:t>
            </a:r>
            <a:endParaRPr lang="en-US" altLang="zh-TW" b="1" dirty="0"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線上互動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：電子郵件、即時訊息、聊天室、部落格、線上投票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意見調查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</a:rPr>
              <a:t>、網際視訊會議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</a:rPr>
              <a:t>……→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即時性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快速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、超越      時空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疆界、可及性、匿名性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、成本低、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高度互動性</a:t>
            </a:r>
            <a:r>
              <a:rPr lang="zh-TW" altLang="en-US" b="1" dirty="0" smtClean="0">
                <a:solidFill>
                  <a:srgbClr val="000099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en-US" altLang="zh-TW" b="1" dirty="0" smtClean="0">
              <a:solidFill>
                <a:srgbClr val="000099"/>
              </a:solidFill>
              <a:latin typeface="微軟正黑體" pitchFamily="34" charset="-120"/>
              <a:ea typeface="微軟正黑體" pitchFamily="34" charset="-120"/>
            </a:endParaRPr>
          </a:p>
          <a:p>
            <a:pPr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科技始終來自於人性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？人工智慧？</a:t>
            </a:r>
            <a:endParaRPr lang="zh-TW" altLang="en-US" b="1" dirty="0">
              <a:solidFill>
                <a:srgbClr val="000099"/>
              </a:solidFill>
              <a:latin typeface="微軟正黑體" pitchFamily="34" charset="-120"/>
              <a:ea typeface="微軟正黑體" pitchFamily="34" charset="-12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二  網路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世界的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特色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774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99592" y="1412776"/>
            <a:ext cx="7704856" cy="5112568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個人化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個人部落格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fb</a:t>
            </a:r>
            <a:r>
              <a:rPr lang="zh-TW" altLang="en-US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時報</a:t>
            </a:r>
            <a:r>
              <a:rPr lang="en-US" altLang="zh-TW" b="1" dirty="0" smtClean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：自主選擇、表達個人意志、自我展現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表現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。資訊接收、拒絕都在自己，並且自訂使用規則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開放權限。可說是一種「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量身訂做的民主</a:t>
            </a:r>
            <a:r>
              <a:rPr lang="en-US" altLang="zh-TW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自由世界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」。 </a:t>
            </a:r>
            <a:endParaRPr lang="en-US" altLang="zh-TW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pPr algn="just">
              <a:spcBef>
                <a:spcPts val="600"/>
              </a:spcBef>
              <a:buFont typeface="Wingdings" pitchFamily="2" charset="2"/>
              <a:buChar char="l"/>
            </a:pPr>
            <a:r>
              <a:rPr lang="zh-TW" altLang="en-US" b="1" dirty="0">
                <a:solidFill>
                  <a:srgbClr val="0000CC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群體化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(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虛擬社群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社群聯結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)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：集合相同興趣的一群人，不限於政治上的，而是生活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/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議題式的，各種類型的社群團體，是另種</a:t>
            </a:r>
            <a:r>
              <a:rPr lang="zh-TW" altLang="en-US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想像的共同體</a:t>
            </a:r>
            <a:r>
              <a:rPr lang="zh-TW" altLang="en-US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嗎</a:t>
            </a:r>
            <a:r>
              <a:rPr lang="en-US" altLang="zh-TW" b="1" dirty="0">
                <a:latin typeface="微軟正黑體" pitchFamily="34" charset="-120"/>
                <a:ea typeface="微軟正黑體" pitchFamily="34" charset="-120"/>
                <a:cs typeface="Times New Roman" pitchFamily="18" charset="0"/>
              </a:rPr>
              <a:t>?</a:t>
            </a:r>
            <a:endParaRPr lang="zh-TW" altLang="en-US" b="1" dirty="0"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endParaRPr lang="zh-TW" altLang="en-US" dirty="0"/>
          </a:p>
        </p:txBody>
      </p:sp>
      <p:sp>
        <p:nvSpPr>
          <p:cNvPr id="4" name="標題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44408" cy="936104"/>
          </a:xfrm>
        </p:spPr>
        <p:txBody>
          <a:bodyPr/>
          <a:lstStyle/>
          <a:p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二  網路</a:t>
            </a:r>
            <a:r>
              <a:rPr lang="zh-TW" altLang="en-US" sz="4400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世界的</a:t>
            </a:r>
            <a:r>
              <a:rPr lang="zh-TW" altLang="en-US" sz="4400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特色</a:t>
            </a:r>
            <a:endParaRPr lang="zh-TW" altLang="zh-TW" sz="4400" dirty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76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5368\AppData\Local\Microsoft\Windows\Temporary Internet Files\Content.IE5\6I103UJF\12476790_10208021045637882_216929467_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s://scontent.xx.fbcdn.net/hphotos-xal1/v/t34.0-12/12527767_10208021045677883_1714492732_n.jpg?oh=59920cfcb3d01e9a041d53ee961a5c42&amp;oe=56F0EF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5126"/>
            <a:ext cx="4572000" cy="7888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3851920" y="3284984"/>
            <a:ext cx="1728192" cy="792088"/>
          </a:xfrm>
        </p:spPr>
        <p:txBody>
          <a:bodyPr/>
          <a:lstStyle/>
          <a:p>
            <a:pPr marL="0" indent="0">
              <a:buNone/>
            </a:pPr>
            <a:r>
              <a:rPr lang="zh-TW" altLang="en-US" b="1" dirty="0">
                <a:solidFill>
                  <a:srgbClr val="2F05E1"/>
                </a:solidFill>
                <a:latin typeface="微軟正黑體" pitchFamily="34" charset="-120"/>
                <a:ea typeface="微軟正黑體" pitchFamily="34" charset="-120"/>
              </a:rPr>
              <a:t>個人化</a:t>
            </a:r>
            <a:endParaRPr lang="zh-TW" altLang="zh-TW" b="1" dirty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45634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3074" name="Picture 2" descr="http://i0.wp.com/www.saydigi.com/wp-content/uploads/2013/09/10-social-network.jpg?resize=650%2C4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" y="-2747"/>
            <a:ext cx="9138288" cy="6860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內容版面配置區 1"/>
          <p:cNvSpPr txBox="1">
            <a:spLocks/>
          </p:cNvSpPr>
          <p:nvPr/>
        </p:nvSpPr>
        <p:spPr>
          <a:xfrm>
            <a:off x="539552" y="192109"/>
            <a:ext cx="1368152" cy="572595"/>
          </a:xfrm>
          <a:prstGeom prst="rect">
            <a:avLst/>
          </a:prstGeom>
          <a:solidFill>
            <a:schemeClr val="accent6">
              <a:lumMod val="60000"/>
              <a:lumOff val="40000"/>
              <a:alpha val="12000"/>
            </a:schemeClr>
          </a:solidFill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TW" altLang="en-US" b="1" dirty="0" smtClean="0">
                <a:solidFill>
                  <a:srgbClr val="2F05E1"/>
                </a:solidFill>
                <a:latin typeface="微軟正黑體" pitchFamily="34" charset="-120"/>
                <a:ea typeface="微軟正黑體" pitchFamily="34" charset="-120"/>
              </a:rPr>
              <a:t>群體化</a:t>
            </a:r>
            <a:endParaRPr lang="zh-TW" altLang="zh-TW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  <a:cs typeface="Times New Roman" pitchFamily="18" charset="0"/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60661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s.china.cn/attachement/jpg/site1000/20141009/d02788e9b33e15a0dc3a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860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國立臺中科技大學\102二網路民主與公共論壇\(2)上課講義\臉書粉絲團數目統計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5416"/>
            <a:ext cx="9144000" cy="825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421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1254</TotalTime>
  <Words>1273</Words>
  <Application>Microsoft Office PowerPoint</Application>
  <PresentationFormat>如螢幕大小 (4:3)</PresentationFormat>
  <Paragraphs>77</Paragraphs>
  <Slides>20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1" baseType="lpstr">
      <vt:lpstr>自訂設計</vt:lpstr>
      <vt:lpstr>網路世界的公共問題</vt:lpstr>
      <vt:lpstr>PowerPoint 簡報</vt:lpstr>
      <vt:lpstr>一  網路的可能/不可能 </vt:lpstr>
      <vt:lpstr>二  網路世界的特色</vt:lpstr>
      <vt:lpstr>二  網路世界的特色</vt:lpstr>
      <vt:lpstr>PowerPoint 簡報</vt:lpstr>
      <vt:lpstr>PowerPoint 簡報</vt:lpstr>
      <vt:lpstr>PowerPoint 簡報</vt:lpstr>
      <vt:lpstr>PowerPoint 簡報</vt:lpstr>
      <vt:lpstr>三  網路的公共性</vt:lpstr>
      <vt:lpstr>三  網路的公共性</vt:lpstr>
      <vt:lpstr>四  網路上的公共問題</vt:lpstr>
      <vt:lpstr>四  網路上的公共問題</vt:lpstr>
      <vt:lpstr>四  網路上的公共問題</vt:lpstr>
      <vt:lpstr>四  網路上的公共問題</vt:lpstr>
      <vt:lpstr>四  網路上的公共問題</vt:lpstr>
      <vt:lpstr>PowerPoint 簡報</vt:lpstr>
      <vt:lpstr>PowerPoint 簡報</vt:lpstr>
      <vt:lpstr>PowerPoint 簡報</vt:lpstr>
      <vt:lpstr>PowerPoint 簡報</vt:lpstr>
    </vt:vector>
  </TitlesOfParts>
  <Company>C.M.T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solopig123</dc:creator>
  <cp:lastModifiedBy>5368</cp:lastModifiedBy>
  <cp:revision>137</cp:revision>
  <dcterms:created xsi:type="dcterms:W3CDTF">2016-01-16T17:43:05Z</dcterms:created>
  <dcterms:modified xsi:type="dcterms:W3CDTF">2016-03-20T15:05:51Z</dcterms:modified>
</cp:coreProperties>
</file>